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3"/>
  </p:notesMasterIdLst>
  <p:sldIdLst>
    <p:sldId id="337" r:id="rId2"/>
    <p:sldId id="338" r:id="rId3"/>
    <p:sldId id="339" r:id="rId4"/>
    <p:sldId id="340" r:id="rId5"/>
    <p:sldId id="341" r:id="rId6"/>
    <p:sldId id="342" r:id="rId7"/>
    <p:sldId id="343" r:id="rId8"/>
    <p:sldId id="344" r:id="rId9"/>
    <p:sldId id="345" r:id="rId10"/>
    <p:sldId id="346" r:id="rId11"/>
    <p:sldId id="347" r:id="rId12"/>
    <p:sldId id="348" r:id="rId13"/>
    <p:sldId id="349" r:id="rId14"/>
    <p:sldId id="350" r:id="rId15"/>
    <p:sldId id="351" r:id="rId16"/>
    <p:sldId id="352" r:id="rId17"/>
    <p:sldId id="353" r:id="rId18"/>
    <p:sldId id="354" r:id="rId19"/>
    <p:sldId id="355" r:id="rId20"/>
    <p:sldId id="356" r:id="rId21"/>
    <p:sldId id="336" r:id="rId22"/>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69" autoAdjust="0"/>
    <p:restoredTop sz="82423" autoAdjust="0"/>
  </p:normalViewPr>
  <p:slideViewPr>
    <p:cSldViewPr snapToGrid="0" snapToObjects="1">
      <p:cViewPr>
        <p:scale>
          <a:sx n="90" d="100"/>
          <a:sy n="90" d="100"/>
        </p:scale>
        <p:origin x="-688" y="-1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26BC67-E1F2-7E4E-B2C6-F57626C624FC}" type="doc">
      <dgm:prSet loTypeId="urn:microsoft.com/office/officeart/2008/layout/HorizontalMultiLevelHierarchy" loCatId="" qsTypeId="urn:microsoft.com/office/officeart/2005/8/quickstyle/simple2" qsCatId="simple" csTypeId="urn:microsoft.com/office/officeart/2005/8/colors/accent0_1" csCatId="mainScheme" phldr="1"/>
      <dgm:spPr/>
      <dgm:t>
        <a:bodyPr/>
        <a:lstStyle/>
        <a:p>
          <a:endParaRPr lang="en-US"/>
        </a:p>
      </dgm:t>
    </dgm:pt>
    <dgm:pt modelId="{8D4CEE77-9756-A742-966B-0D5B9C4DC280}">
      <dgm:prSet custT="1"/>
      <dgm:spPr>
        <a:solidFill>
          <a:schemeClr val="accent2">
            <a:lumMod val="60000"/>
            <a:lumOff val="40000"/>
          </a:schemeClr>
        </a:solidFill>
      </dgm:spPr>
      <dgm:t>
        <a:bodyPr/>
        <a:lstStyle/>
        <a:p>
          <a:pPr algn="ctr" rtl="0"/>
          <a:r>
            <a:rPr lang="en-US" sz="1600" b="0" i="0" dirty="0" smtClean="0">
              <a:solidFill>
                <a:srgbClr val="000000"/>
              </a:solidFill>
              <a:latin typeface="+mj-lt"/>
            </a:rPr>
            <a:t>4. </a:t>
          </a:r>
          <a:r>
            <a:rPr lang="en-US" sz="1600" b="0" i="0" u="none" strike="noStrike" cap="none" baseline="0" dirty="0" smtClean="0">
              <a:solidFill>
                <a:srgbClr val="000000"/>
              </a:solidFill>
              <a:latin typeface="+mj-lt"/>
              <a:ea typeface="Arial"/>
              <a:cs typeface="Arial"/>
              <a:sym typeface="Arial"/>
            </a:rPr>
            <a:t>Gamification</a:t>
          </a:r>
          <a:endParaRPr lang="en-US" sz="1600" b="0" i="0" dirty="0">
            <a:solidFill>
              <a:srgbClr val="000000"/>
            </a:solidFill>
            <a:latin typeface="+mj-lt"/>
          </a:endParaRPr>
        </a:p>
      </dgm:t>
    </dgm:pt>
    <dgm:pt modelId="{9B5AB552-584C-7D43-A252-FB5029AA215E}" type="parTrans" cxnId="{91542519-F62F-3E4D-A7CB-F429DC9573E1}">
      <dgm:prSet/>
      <dgm:spPr/>
      <dgm:t>
        <a:bodyPr/>
        <a:lstStyle/>
        <a:p>
          <a:endParaRPr lang="en-US" sz="1600" b="1">
            <a:latin typeface="+mj-lt"/>
          </a:endParaRPr>
        </a:p>
      </dgm:t>
    </dgm:pt>
    <dgm:pt modelId="{BDF74514-8989-6D4A-BFB0-028AB29E939D}" type="sibTrans" cxnId="{91542519-F62F-3E4D-A7CB-F429DC9573E1}">
      <dgm:prSet custT="1"/>
      <dgm:spPr/>
      <dgm:t>
        <a:bodyPr/>
        <a:lstStyle/>
        <a:p>
          <a:endParaRPr lang="en-US" sz="1600" b="1">
            <a:latin typeface="+mj-lt"/>
          </a:endParaRPr>
        </a:p>
      </dgm:t>
    </dgm:pt>
    <dgm:pt modelId="{0E032E4E-3662-4046-9BE2-EFAF397FF094}">
      <dgm:prSet custT="1"/>
      <dgm:spPr>
        <a:solidFill>
          <a:schemeClr val="accent1"/>
        </a:solidFill>
      </dgm:spPr>
      <dgm:t>
        <a:bodyPr/>
        <a:lstStyle/>
        <a:p>
          <a:pPr algn="ctr" rtl="0"/>
          <a:r>
            <a:rPr lang="en-US" sz="1600" b="0" i="0" dirty="0" smtClean="0">
              <a:solidFill>
                <a:srgbClr val="000000"/>
              </a:solidFill>
              <a:latin typeface="+mj-lt"/>
            </a:rPr>
            <a:t>2. Customer Interaction </a:t>
          </a:r>
        </a:p>
        <a:p>
          <a:pPr algn="ctr" rtl="0"/>
          <a:r>
            <a:rPr lang="en-US" sz="1600" b="0" i="0" dirty="0" smtClean="0">
              <a:solidFill>
                <a:srgbClr val="000000"/>
              </a:solidFill>
              <a:latin typeface="+mj-lt"/>
            </a:rPr>
            <a:t>Spaces </a:t>
          </a:r>
        </a:p>
      </dgm:t>
    </dgm:pt>
    <dgm:pt modelId="{DE68EFAE-8177-F542-8AF5-CE641DD97FAB}" type="parTrans" cxnId="{03AED22D-03FF-8044-81D6-2D4056625BBB}">
      <dgm:prSet/>
      <dgm:spPr/>
      <dgm:t>
        <a:bodyPr/>
        <a:lstStyle/>
        <a:p>
          <a:endParaRPr lang="en-US" sz="1600" b="1">
            <a:latin typeface="+mj-lt"/>
          </a:endParaRPr>
        </a:p>
      </dgm:t>
    </dgm:pt>
    <dgm:pt modelId="{5F21FEC2-B680-2746-892A-241F5DDA9B0D}" type="sibTrans" cxnId="{03AED22D-03FF-8044-81D6-2D4056625BBB}">
      <dgm:prSet custT="1"/>
      <dgm:spPr/>
      <dgm:t>
        <a:bodyPr/>
        <a:lstStyle/>
        <a:p>
          <a:endParaRPr lang="en-US" sz="1600" b="1">
            <a:latin typeface="+mj-lt"/>
          </a:endParaRPr>
        </a:p>
      </dgm:t>
    </dgm:pt>
    <dgm:pt modelId="{6C061ED8-E432-3B4D-B24F-8D69FED83628}">
      <dgm:prSet custT="1"/>
      <dgm:spPr>
        <a:solidFill>
          <a:schemeClr val="accent4">
            <a:lumMod val="75000"/>
          </a:schemeClr>
        </a:solidFill>
      </dgm:spPr>
      <dgm: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dirty="0" smtClean="0">
              <a:solidFill>
                <a:srgbClr val="000000"/>
              </a:solidFill>
              <a:latin typeface="+mj-lt"/>
            </a:rPr>
            <a:t>3. One Platform </a:t>
          </a:r>
        </a:p>
      </dgm:t>
    </dgm:pt>
    <dgm:pt modelId="{F47D9D6F-C335-2447-BC48-EDF4FFCB4768}" type="parTrans" cxnId="{55961A00-F6F4-F949-A547-209444191350}">
      <dgm:prSet/>
      <dgm:spPr/>
      <dgm:t>
        <a:bodyPr/>
        <a:lstStyle/>
        <a:p>
          <a:endParaRPr lang="en-US" sz="1600" b="1">
            <a:latin typeface="+mj-lt"/>
          </a:endParaRPr>
        </a:p>
      </dgm:t>
    </dgm:pt>
    <dgm:pt modelId="{45FEA216-ACAB-9C47-9522-82D7A3D2C569}" type="sibTrans" cxnId="{55961A00-F6F4-F949-A547-209444191350}">
      <dgm:prSet custT="1"/>
      <dgm:spPr/>
      <dgm:t>
        <a:bodyPr/>
        <a:lstStyle/>
        <a:p>
          <a:endParaRPr lang="en-US" sz="1600" b="1">
            <a:latin typeface="+mj-lt"/>
          </a:endParaRPr>
        </a:p>
      </dgm:t>
    </dgm:pt>
    <dgm:pt modelId="{F1D6D1A1-2079-F141-935C-751BDD3D5EF0}">
      <dgm:prSet phldrT="[Text]" custT="1"/>
      <dgm:spPr>
        <a:solidFill>
          <a:schemeClr val="accent5"/>
        </a:solidFill>
      </dgm:spPr>
      <dgm:t>
        <a:bodyPr/>
        <a:lstStyle/>
        <a:p>
          <a:pPr rtl="0"/>
          <a:r>
            <a:rPr lang="en-US" sz="1600" b="0" i="0" dirty="0" smtClean="0">
              <a:latin typeface="+mj-lt"/>
            </a:rPr>
            <a:t>Muvarde On-Site Community</a:t>
          </a:r>
          <a:endParaRPr lang="en-US" sz="1600" b="0" i="0" dirty="0">
            <a:latin typeface="+mj-lt"/>
          </a:endParaRPr>
        </a:p>
      </dgm:t>
    </dgm:pt>
    <dgm:pt modelId="{0B362BDC-9C45-4C40-B671-71E8A6C91377}" type="parTrans" cxnId="{F7CF3C7C-50A4-9E4C-89B1-5FFE7C20D47F}">
      <dgm:prSet/>
      <dgm:spPr/>
      <dgm:t>
        <a:bodyPr/>
        <a:lstStyle/>
        <a:p>
          <a:endParaRPr lang="en-US" sz="1600" b="1">
            <a:latin typeface="+mj-lt"/>
          </a:endParaRPr>
        </a:p>
      </dgm:t>
    </dgm:pt>
    <dgm:pt modelId="{83503664-2F48-6642-8FA9-55F9B2CD640D}" type="sibTrans" cxnId="{F7CF3C7C-50A4-9E4C-89B1-5FFE7C20D47F}">
      <dgm:prSet custT="1"/>
      <dgm:spPr/>
      <dgm:t>
        <a:bodyPr/>
        <a:lstStyle/>
        <a:p>
          <a:endParaRPr lang="en-US" sz="1600" b="1">
            <a:latin typeface="+mj-lt"/>
          </a:endParaRPr>
        </a:p>
      </dgm:t>
    </dgm:pt>
    <dgm:pt modelId="{CFDB29FA-04A7-5148-81BC-2C64C020FE1E}">
      <dgm:prSet phldrT="[Text]" custT="1"/>
      <dgm:spPr>
        <a:solidFill>
          <a:schemeClr val="accent3">
            <a:lumMod val="60000"/>
            <a:lumOff val="40000"/>
          </a:schemeClr>
        </a:solidFill>
      </dgm:spPr>
      <dgm:t>
        <a:bodyPr/>
        <a:lstStyle/>
        <a:p>
          <a:pPr algn="ctr" rtl="0"/>
          <a:r>
            <a:rPr lang="en-US" sz="1600" b="0" i="0" dirty="0" smtClean="0">
              <a:solidFill>
                <a:srgbClr val="000000"/>
              </a:solidFill>
              <a:latin typeface="+mj-lt"/>
            </a:rPr>
            <a:t>1. Identity Management </a:t>
          </a:r>
        </a:p>
      </dgm:t>
    </dgm:pt>
    <dgm:pt modelId="{B82832DE-0010-8042-ACF5-64CC8C184C6F}" type="parTrans" cxnId="{63BAB366-30A8-7840-AF51-CA038E8490EC}">
      <dgm:prSet/>
      <dgm:spPr/>
      <dgm:t>
        <a:bodyPr/>
        <a:lstStyle/>
        <a:p>
          <a:endParaRPr lang="en-US"/>
        </a:p>
      </dgm:t>
    </dgm:pt>
    <dgm:pt modelId="{D3A792EF-D084-6D4D-8D34-386C265E6FAF}" type="sibTrans" cxnId="{63BAB366-30A8-7840-AF51-CA038E8490EC}">
      <dgm:prSet/>
      <dgm:spPr/>
      <dgm:t>
        <a:bodyPr/>
        <a:lstStyle/>
        <a:p>
          <a:endParaRPr lang="en-US"/>
        </a:p>
      </dgm:t>
    </dgm:pt>
    <dgm:pt modelId="{EF33BDA0-7E26-4848-8B02-BA7769797DFA}">
      <dgm:prSet custT="1"/>
      <dgm:spPr>
        <a:solidFill>
          <a:schemeClr val="accent2">
            <a:lumMod val="60000"/>
            <a:lumOff val="40000"/>
          </a:schemeClr>
        </a:solidFill>
      </dgm:spPr>
      <dgm:t>
        <a:bodyPr/>
        <a:lstStyle/>
        <a:p>
          <a:pPr rtl="0"/>
          <a:r>
            <a:rPr lang="en-US" sz="1600" b="0" i="0" dirty="0" smtClean="0">
              <a:solidFill>
                <a:srgbClr val="000000"/>
              </a:solidFill>
              <a:latin typeface="+mj-lt"/>
            </a:rPr>
            <a:t>Badges and Super users</a:t>
          </a:r>
          <a:endParaRPr lang="en-US" sz="1600" b="0" i="0" dirty="0">
            <a:solidFill>
              <a:srgbClr val="000000"/>
            </a:solidFill>
            <a:latin typeface="+mj-lt"/>
          </a:endParaRPr>
        </a:p>
      </dgm:t>
    </dgm:pt>
    <dgm:pt modelId="{312CAEBD-4CE4-3E4A-BB7B-266D7E07690A}" type="parTrans" cxnId="{3AA77639-7969-B347-A9F3-A203421637BB}">
      <dgm:prSet/>
      <dgm:spPr/>
      <dgm:t>
        <a:bodyPr/>
        <a:lstStyle/>
        <a:p>
          <a:endParaRPr lang="en-US"/>
        </a:p>
      </dgm:t>
    </dgm:pt>
    <dgm:pt modelId="{3ACB8D29-9278-044B-8116-2040A6960751}" type="sibTrans" cxnId="{3AA77639-7969-B347-A9F3-A203421637BB}">
      <dgm:prSet/>
      <dgm:spPr/>
      <dgm:t>
        <a:bodyPr/>
        <a:lstStyle/>
        <a:p>
          <a:endParaRPr lang="en-US"/>
        </a:p>
      </dgm:t>
    </dgm:pt>
    <dgm:pt modelId="{9BAF61C6-CE86-8E4C-A6F4-8DFDE6B77AE3}">
      <dgm:prSet custT="1"/>
      <dgm:spPr>
        <a:solidFill>
          <a:srgbClr val="93A299"/>
        </a:solidFill>
      </dgm:spPr>
      <dgm:t>
        <a:bodyPr/>
        <a:lstStyle/>
        <a:p>
          <a:pPr rtl="0"/>
          <a:r>
            <a:rPr lang="en-US" sz="1600" b="0" i="0" dirty="0" smtClean="0">
              <a:solidFill>
                <a:srgbClr val="000000"/>
              </a:solidFill>
              <a:latin typeface="+mj-lt"/>
            </a:rPr>
            <a:t>Commenting</a:t>
          </a:r>
        </a:p>
      </dgm:t>
    </dgm:pt>
    <dgm:pt modelId="{2CA99F05-377B-794D-B930-D493F178A6F0}" type="parTrans" cxnId="{DF1531C4-60B2-DE4D-96F5-760A375C2B73}">
      <dgm:prSet/>
      <dgm:spPr/>
      <dgm:t>
        <a:bodyPr/>
        <a:lstStyle/>
        <a:p>
          <a:endParaRPr lang="en-US"/>
        </a:p>
      </dgm:t>
    </dgm:pt>
    <dgm:pt modelId="{AE1E0B91-BC66-DE49-9B86-4310304A0D25}" type="sibTrans" cxnId="{DF1531C4-60B2-DE4D-96F5-760A375C2B73}">
      <dgm:prSet/>
      <dgm:spPr/>
      <dgm:t>
        <a:bodyPr/>
        <a:lstStyle/>
        <a:p>
          <a:endParaRPr lang="en-US"/>
        </a:p>
      </dgm:t>
    </dgm:pt>
    <dgm:pt modelId="{62C82893-A9AE-2745-B3D7-48737045B2E8}">
      <dgm:prSet custT="1"/>
      <dgm:spPr>
        <a:solidFill>
          <a:srgbClr val="93A299"/>
        </a:solidFill>
      </dgm:spPr>
      <dgm:t>
        <a:bodyPr/>
        <a:lstStyle/>
        <a:p>
          <a:pPr rtl="0"/>
          <a:r>
            <a:rPr lang="en-US" sz="1600" b="0" i="0" dirty="0" smtClean="0">
              <a:solidFill>
                <a:srgbClr val="000000"/>
              </a:solidFill>
              <a:latin typeface="+mj-lt"/>
            </a:rPr>
            <a:t>Sharing</a:t>
          </a:r>
          <a:endParaRPr lang="en-US" sz="1600" b="0" i="0" dirty="0">
            <a:solidFill>
              <a:srgbClr val="000000"/>
            </a:solidFill>
            <a:latin typeface="+mj-lt"/>
          </a:endParaRPr>
        </a:p>
      </dgm:t>
    </dgm:pt>
    <dgm:pt modelId="{063869AB-BA89-3045-A513-AEDC0DDFBF54}" type="parTrans" cxnId="{DB4E2DC3-CCAA-384E-8DAA-07B893E111E5}">
      <dgm:prSet/>
      <dgm:spPr/>
      <dgm:t>
        <a:bodyPr/>
        <a:lstStyle/>
        <a:p>
          <a:endParaRPr lang="en-US"/>
        </a:p>
      </dgm:t>
    </dgm:pt>
    <dgm:pt modelId="{9649217E-5437-3F48-9718-2E1B7B4C1308}" type="sibTrans" cxnId="{DB4E2DC3-CCAA-384E-8DAA-07B893E111E5}">
      <dgm:prSet/>
      <dgm:spPr/>
      <dgm:t>
        <a:bodyPr/>
        <a:lstStyle/>
        <a:p>
          <a:endParaRPr lang="en-US"/>
        </a:p>
      </dgm:t>
    </dgm:pt>
    <dgm:pt modelId="{4CC480B7-6AA3-AD4B-B9F3-8B8CFFCC6764}">
      <dgm:prSet custT="1"/>
      <dgm:spPr>
        <a:solidFill>
          <a:srgbClr val="93A299"/>
        </a:solidFill>
      </dgm:spPr>
      <dgm:t>
        <a:bodyPr/>
        <a:lstStyle/>
        <a:p>
          <a:pPr rtl="0"/>
          <a:r>
            <a:rPr lang="en-US" sz="1600" b="0" i="0" dirty="0" smtClean="0">
              <a:solidFill>
                <a:srgbClr val="000000"/>
              </a:solidFill>
              <a:latin typeface="+mj-lt"/>
            </a:rPr>
            <a:t>Ratings and Reviews</a:t>
          </a:r>
          <a:endParaRPr lang="en-US" sz="1600" b="0" i="0" dirty="0">
            <a:solidFill>
              <a:srgbClr val="000000"/>
            </a:solidFill>
            <a:latin typeface="+mj-lt"/>
          </a:endParaRPr>
        </a:p>
      </dgm:t>
    </dgm:pt>
    <dgm:pt modelId="{1F8F7B6D-DAEF-1D4E-BCD5-30AF44FD7841}" type="parTrans" cxnId="{71CE5ED0-6C47-4944-A360-A61A5E869682}">
      <dgm:prSet/>
      <dgm:spPr/>
      <dgm:t>
        <a:bodyPr/>
        <a:lstStyle/>
        <a:p>
          <a:endParaRPr lang="en-US"/>
        </a:p>
      </dgm:t>
    </dgm:pt>
    <dgm:pt modelId="{3F76CA3D-CB74-0E40-A9CD-D2F52980C6B1}" type="sibTrans" cxnId="{71CE5ED0-6C47-4944-A360-A61A5E869682}">
      <dgm:prSet/>
      <dgm:spPr/>
      <dgm:t>
        <a:bodyPr/>
        <a:lstStyle/>
        <a:p>
          <a:endParaRPr lang="en-US"/>
        </a:p>
      </dgm:t>
    </dgm:pt>
    <dgm:pt modelId="{E4F056D2-76EC-4C4E-8731-DB28CBDD1FF7}" type="pres">
      <dgm:prSet presAssocID="{9D26BC67-E1F2-7E4E-B2C6-F57626C624FC}" presName="Name0" presStyleCnt="0">
        <dgm:presLayoutVars>
          <dgm:chPref val="1"/>
          <dgm:dir/>
          <dgm:animOne val="branch"/>
          <dgm:animLvl val="lvl"/>
          <dgm:resizeHandles val="exact"/>
        </dgm:presLayoutVars>
      </dgm:prSet>
      <dgm:spPr/>
      <dgm:t>
        <a:bodyPr/>
        <a:lstStyle/>
        <a:p>
          <a:endParaRPr lang="en-US"/>
        </a:p>
      </dgm:t>
    </dgm:pt>
    <dgm:pt modelId="{14880239-4073-BD4D-8A70-F82014AC0687}" type="pres">
      <dgm:prSet presAssocID="{F1D6D1A1-2079-F141-935C-751BDD3D5EF0}" presName="root1" presStyleCnt="0"/>
      <dgm:spPr/>
    </dgm:pt>
    <dgm:pt modelId="{8E755B1F-12D2-6E41-8942-282A9B956AB5}" type="pres">
      <dgm:prSet presAssocID="{F1D6D1A1-2079-F141-935C-751BDD3D5EF0}" presName="LevelOneTextNode" presStyleLbl="node0" presStyleIdx="0" presStyleCnt="1">
        <dgm:presLayoutVars>
          <dgm:chPref val="3"/>
        </dgm:presLayoutVars>
      </dgm:prSet>
      <dgm:spPr/>
      <dgm:t>
        <a:bodyPr/>
        <a:lstStyle/>
        <a:p>
          <a:endParaRPr lang="en-US"/>
        </a:p>
      </dgm:t>
    </dgm:pt>
    <dgm:pt modelId="{82E16163-9375-864E-8F39-DCCC0326BF0F}" type="pres">
      <dgm:prSet presAssocID="{F1D6D1A1-2079-F141-935C-751BDD3D5EF0}" presName="level2hierChild" presStyleCnt="0"/>
      <dgm:spPr/>
    </dgm:pt>
    <dgm:pt modelId="{927D291C-EE01-614D-B48C-E13EDAB746B0}" type="pres">
      <dgm:prSet presAssocID="{B82832DE-0010-8042-ACF5-64CC8C184C6F}" presName="conn2-1" presStyleLbl="parChTrans1D2" presStyleIdx="0" presStyleCnt="4"/>
      <dgm:spPr/>
      <dgm:t>
        <a:bodyPr/>
        <a:lstStyle/>
        <a:p>
          <a:endParaRPr lang="en-US"/>
        </a:p>
      </dgm:t>
    </dgm:pt>
    <dgm:pt modelId="{736D3242-C201-AA46-A79D-2A99058AC367}" type="pres">
      <dgm:prSet presAssocID="{B82832DE-0010-8042-ACF5-64CC8C184C6F}" presName="connTx" presStyleLbl="parChTrans1D2" presStyleIdx="0" presStyleCnt="4"/>
      <dgm:spPr/>
      <dgm:t>
        <a:bodyPr/>
        <a:lstStyle/>
        <a:p>
          <a:endParaRPr lang="en-US"/>
        </a:p>
      </dgm:t>
    </dgm:pt>
    <dgm:pt modelId="{2032512B-E561-6047-B398-D63FE036EF8C}" type="pres">
      <dgm:prSet presAssocID="{CFDB29FA-04A7-5148-81BC-2C64C020FE1E}" presName="root2" presStyleCnt="0"/>
      <dgm:spPr/>
    </dgm:pt>
    <dgm:pt modelId="{C665D523-8992-E441-994F-28079BBC3E99}" type="pres">
      <dgm:prSet presAssocID="{CFDB29FA-04A7-5148-81BC-2C64C020FE1E}" presName="LevelTwoTextNode" presStyleLbl="node2" presStyleIdx="0" presStyleCnt="4">
        <dgm:presLayoutVars>
          <dgm:chPref val="3"/>
        </dgm:presLayoutVars>
      </dgm:prSet>
      <dgm:spPr/>
      <dgm:t>
        <a:bodyPr/>
        <a:lstStyle/>
        <a:p>
          <a:endParaRPr lang="en-US"/>
        </a:p>
      </dgm:t>
    </dgm:pt>
    <dgm:pt modelId="{74683DF4-3674-9C43-BE79-F980E45D801B}" type="pres">
      <dgm:prSet presAssocID="{CFDB29FA-04A7-5148-81BC-2C64C020FE1E}" presName="level3hierChild" presStyleCnt="0"/>
      <dgm:spPr/>
    </dgm:pt>
    <dgm:pt modelId="{54154A38-4A30-9A40-A4EA-C06BEC020C5F}" type="pres">
      <dgm:prSet presAssocID="{DE68EFAE-8177-F542-8AF5-CE641DD97FAB}" presName="conn2-1" presStyleLbl="parChTrans1D2" presStyleIdx="1" presStyleCnt="4"/>
      <dgm:spPr/>
      <dgm:t>
        <a:bodyPr/>
        <a:lstStyle/>
        <a:p>
          <a:endParaRPr lang="en-US"/>
        </a:p>
      </dgm:t>
    </dgm:pt>
    <dgm:pt modelId="{8EE6B3A0-3C93-3743-968C-B79A5D137C32}" type="pres">
      <dgm:prSet presAssocID="{DE68EFAE-8177-F542-8AF5-CE641DD97FAB}" presName="connTx" presStyleLbl="parChTrans1D2" presStyleIdx="1" presStyleCnt="4"/>
      <dgm:spPr/>
      <dgm:t>
        <a:bodyPr/>
        <a:lstStyle/>
        <a:p>
          <a:endParaRPr lang="en-US"/>
        </a:p>
      </dgm:t>
    </dgm:pt>
    <dgm:pt modelId="{FA64D637-4CBC-BD42-9F2E-623BD9B59AB5}" type="pres">
      <dgm:prSet presAssocID="{0E032E4E-3662-4046-9BE2-EFAF397FF094}" presName="root2" presStyleCnt="0"/>
      <dgm:spPr/>
    </dgm:pt>
    <dgm:pt modelId="{201EAB35-E6B3-AB46-8154-1CCBF6C907CF}" type="pres">
      <dgm:prSet presAssocID="{0E032E4E-3662-4046-9BE2-EFAF397FF094}" presName="LevelTwoTextNode" presStyleLbl="node2" presStyleIdx="1" presStyleCnt="4">
        <dgm:presLayoutVars>
          <dgm:chPref val="3"/>
        </dgm:presLayoutVars>
      </dgm:prSet>
      <dgm:spPr/>
      <dgm:t>
        <a:bodyPr/>
        <a:lstStyle/>
        <a:p>
          <a:endParaRPr lang="en-US"/>
        </a:p>
      </dgm:t>
    </dgm:pt>
    <dgm:pt modelId="{DF96D518-D324-CB48-ADEF-49A2AEE873E0}" type="pres">
      <dgm:prSet presAssocID="{0E032E4E-3662-4046-9BE2-EFAF397FF094}" presName="level3hierChild" presStyleCnt="0"/>
      <dgm:spPr/>
    </dgm:pt>
    <dgm:pt modelId="{DEB93BCD-51F2-EE40-A440-0EC755ACC7E3}" type="pres">
      <dgm:prSet presAssocID="{2CA99F05-377B-794D-B930-D493F178A6F0}" presName="conn2-1" presStyleLbl="parChTrans1D3" presStyleIdx="0" presStyleCnt="4"/>
      <dgm:spPr/>
      <dgm:t>
        <a:bodyPr/>
        <a:lstStyle/>
        <a:p>
          <a:endParaRPr lang="en-US"/>
        </a:p>
      </dgm:t>
    </dgm:pt>
    <dgm:pt modelId="{10AFE523-D720-C34C-BE5C-63A01D13C704}" type="pres">
      <dgm:prSet presAssocID="{2CA99F05-377B-794D-B930-D493F178A6F0}" presName="connTx" presStyleLbl="parChTrans1D3" presStyleIdx="0" presStyleCnt="4"/>
      <dgm:spPr/>
      <dgm:t>
        <a:bodyPr/>
        <a:lstStyle/>
        <a:p>
          <a:endParaRPr lang="en-US"/>
        </a:p>
      </dgm:t>
    </dgm:pt>
    <dgm:pt modelId="{7FE637BD-75FA-1C4C-9312-EDAB612E23A5}" type="pres">
      <dgm:prSet presAssocID="{9BAF61C6-CE86-8E4C-A6F4-8DFDE6B77AE3}" presName="root2" presStyleCnt="0"/>
      <dgm:spPr/>
    </dgm:pt>
    <dgm:pt modelId="{4A5A653F-F1A4-6544-9239-FBB478BDF08F}" type="pres">
      <dgm:prSet presAssocID="{9BAF61C6-CE86-8E4C-A6F4-8DFDE6B77AE3}" presName="LevelTwoTextNode" presStyleLbl="node3" presStyleIdx="0" presStyleCnt="4">
        <dgm:presLayoutVars>
          <dgm:chPref val="3"/>
        </dgm:presLayoutVars>
      </dgm:prSet>
      <dgm:spPr/>
      <dgm:t>
        <a:bodyPr/>
        <a:lstStyle/>
        <a:p>
          <a:endParaRPr lang="en-US"/>
        </a:p>
      </dgm:t>
    </dgm:pt>
    <dgm:pt modelId="{7B613020-521F-7647-B400-19DC9BF778B6}" type="pres">
      <dgm:prSet presAssocID="{9BAF61C6-CE86-8E4C-A6F4-8DFDE6B77AE3}" presName="level3hierChild" presStyleCnt="0"/>
      <dgm:spPr/>
    </dgm:pt>
    <dgm:pt modelId="{AD21FAFB-7484-6B41-9BA1-9E805BB036FE}" type="pres">
      <dgm:prSet presAssocID="{063869AB-BA89-3045-A513-AEDC0DDFBF54}" presName="conn2-1" presStyleLbl="parChTrans1D3" presStyleIdx="1" presStyleCnt="4"/>
      <dgm:spPr/>
      <dgm:t>
        <a:bodyPr/>
        <a:lstStyle/>
        <a:p>
          <a:endParaRPr lang="en-US"/>
        </a:p>
      </dgm:t>
    </dgm:pt>
    <dgm:pt modelId="{2A92238D-1807-0C48-8AD5-7E7FA2D78F8B}" type="pres">
      <dgm:prSet presAssocID="{063869AB-BA89-3045-A513-AEDC0DDFBF54}" presName="connTx" presStyleLbl="parChTrans1D3" presStyleIdx="1" presStyleCnt="4"/>
      <dgm:spPr/>
      <dgm:t>
        <a:bodyPr/>
        <a:lstStyle/>
        <a:p>
          <a:endParaRPr lang="en-US"/>
        </a:p>
      </dgm:t>
    </dgm:pt>
    <dgm:pt modelId="{8DA51442-F59F-2843-818B-1F8DEAFFF4F4}" type="pres">
      <dgm:prSet presAssocID="{62C82893-A9AE-2745-B3D7-48737045B2E8}" presName="root2" presStyleCnt="0"/>
      <dgm:spPr/>
    </dgm:pt>
    <dgm:pt modelId="{0FA444B8-5C48-F140-892B-C00A1618B872}" type="pres">
      <dgm:prSet presAssocID="{62C82893-A9AE-2745-B3D7-48737045B2E8}" presName="LevelTwoTextNode" presStyleLbl="node3" presStyleIdx="1" presStyleCnt="4">
        <dgm:presLayoutVars>
          <dgm:chPref val="3"/>
        </dgm:presLayoutVars>
      </dgm:prSet>
      <dgm:spPr/>
      <dgm:t>
        <a:bodyPr/>
        <a:lstStyle/>
        <a:p>
          <a:endParaRPr lang="en-US"/>
        </a:p>
      </dgm:t>
    </dgm:pt>
    <dgm:pt modelId="{65926367-6B44-6F42-B691-20712BBC43D4}" type="pres">
      <dgm:prSet presAssocID="{62C82893-A9AE-2745-B3D7-48737045B2E8}" presName="level3hierChild" presStyleCnt="0"/>
      <dgm:spPr/>
    </dgm:pt>
    <dgm:pt modelId="{050A0138-67E4-B149-9394-546EB33D6E4B}" type="pres">
      <dgm:prSet presAssocID="{1F8F7B6D-DAEF-1D4E-BCD5-30AF44FD7841}" presName="conn2-1" presStyleLbl="parChTrans1D3" presStyleIdx="2" presStyleCnt="4"/>
      <dgm:spPr/>
      <dgm:t>
        <a:bodyPr/>
        <a:lstStyle/>
        <a:p>
          <a:endParaRPr lang="en-US"/>
        </a:p>
      </dgm:t>
    </dgm:pt>
    <dgm:pt modelId="{F5068B45-F23E-114A-AB90-5A344CBA1BEA}" type="pres">
      <dgm:prSet presAssocID="{1F8F7B6D-DAEF-1D4E-BCD5-30AF44FD7841}" presName="connTx" presStyleLbl="parChTrans1D3" presStyleIdx="2" presStyleCnt="4"/>
      <dgm:spPr/>
      <dgm:t>
        <a:bodyPr/>
        <a:lstStyle/>
        <a:p>
          <a:endParaRPr lang="en-US"/>
        </a:p>
      </dgm:t>
    </dgm:pt>
    <dgm:pt modelId="{524283EC-D790-894C-85CB-17006EABB45D}" type="pres">
      <dgm:prSet presAssocID="{4CC480B7-6AA3-AD4B-B9F3-8B8CFFCC6764}" presName="root2" presStyleCnt="0"/>
      <dgm:spPr/>
    </dgm:pt>
    <dgm:pt modelId="{020AFE28-96B9-9345-A4E8-427DBA581150}" type="pres">
      <dgm:prSet presAssocID="{4CC480B7-6AA3-AD4B-B9F3-8B8CFFCC6764}" presName="LevelTwoTextNode" presStyleLbl="node3" presStyleIdx="2" presStyleCnt="4">
        <dgm:presLayoutVars>
          <dgm:chPref val="3"/>
        </dgm:presLayoutVars>
      </dgm:prSet>
      <dgm:spPr/>
      <dgm:t>
        <a:bodyPr/>
        <a:lstStyle/>
        <a:p>
          <a:endParaRPr lang="en-US"/>
        </a:p>
      </dgm:t>
    </dgm:pt>
    <dgm:pt modelId="{F5724FA6-3D0D-B546-99DD-5CDFDBF0B913}" type="pres">
      <dgm:prSet presAssocID="{4CC480B7-6AA3-AD4B-B9F3-8B8CFFCC6764}" presName="level3hierChild" presStyleCnt="0"/>
      <dgm:spPr/>
    </dgm:pt>
    <dgm:pt modelId="{4006499F-ACAF-9446-AF4F-CFBE1FC52974}" type="pres">
      <dgm:prSet presAssocID="{9B5AB552-584C-7D43-A252-FB5029AA215E}" presName="conn2-1" presStyleLbl="parChTrans1D2" presStyleIdx="2" presStyleCnt="4"/>
      <dgm:spPr/>
      <dgm:t>
        <a:bodyPr/>
        <a:lstStyle/>
        <a:p>
          <a:endParaRPr lang="en-US"/>
        </a:p>
      </dgm:t>
    </dgm:pt>
    <dgm:pt modelId="{89D59134-DE0B-8F45-A4BD-FADE5EF67B60}" type="pres">
      <dgm:prSet presAssocID="{9B5AB552-584C-7D43-A252-FB5029AA215E}" presName="connTx" presStyleLbl="parChTrans1D2" presStyleIdx="2" presStyleCnt="4"/>
      <dgm:spPr/>
      <dgm:t>
        <a:bodyPr/>
        <a:lstStyle/>
        <a:p>
          <a:endParaRPr lang="en-US"/>
        </a:p>
      </dgm:t>
    </dgm:pt>
    <dgm:pt modelId="{8FB42045-FDE6-2640-95CB-DE9240EE1FFB}" type="pres">
      <dgm:prSet presAssocID="{8D4CEE77-9756-A742-966B-0D5B9C4DC280}" presName="root2" presStyleCnt="0"/>
      <dgm:spPr/>
    </dgm:pt>
    <dgm:pt modelId="{9ECC93CD-1406-4F4B-9B64-1D91A29878F8}" type="pres">
      <dgm:prSet presAssocID="{8D4CEE77-9756-A742-966B-0D5B9C4DC280}" presName="LevelTwoTextNode" presStyleLbl="node2" presStyleIdx="2" presStyleCnt="4" custLinFactNeighborX="597" custLinFactNeighborY="-67174">
        <dgm:presLayoutVars>
          <dgm:chPref val="3"/>
        </dgm:presLayoutVars>
      </dgm:prSet>
      <dgm:spPr/>
      <dgm:t>
        <a:bodyPr/>
        <a:lstStyle/>
        <a:p>
          <a:endParaRPr lang="en-US"/>
        </a:p>
      </dgm:t>
    </dgm:pt>
    <dgm:pt modelId="{3D23AFF8-858F-B34D-9B49-AF66895BBBEB}" type="pres">
      <dgm:prSet presAssocID="{8D4CEE77-9756-A742-966B-0D5B9C4DC280}" presName="level3hierChild" presStyleCnt="0"/>
      <dgm:spPr/>
    </dgm:pt>
    <dgm:pt modelId="{9C64F8E7-298D-3F4D-B8C9-634C588BD9E1}" type="pres">
      <dgm:prSet presAssocID="{312CAEBD-4CE4-3E4A-BB7B-266D7E07690A}" presName="conn2-1" presStyleLbl="parChTrans1D3" presStyleIdx="3" presStyleCnt="4"/>
      <dgm:spPr/>
      <dgm:t>
        <a:bodyPr/>
        <a:lstStyle/>
        <a:p>
          <a:endParaRPr lang="en-US"/>
        </a:p>
      </dgm:t>
    </dgm:pt>
    <dgm:pt modelId="{EEE122B8-D90E-464D-BB76-C8BECF2D3630}" type="pres">
      <dgm:prSet presAssocID="{312CAEBD-4CE4-3E4A-BB7B-266D7E07690A}" presName="connTx" presStyleLbl="parChTrans1D3" presStyleIdx="3" presStyleCnt="4"/>
      <dgm:spPr/>
      <dgm:t>
        <a:bodyPr/>
        <a:lstStyle/>
        <a:p>
          <a:endParaRPr lang="en-US"/>
        </a:p>
      </dgm:t>
    </dgm:pt>
    <dgm:pt modelId="{AF06D323-A1BD-174C-AC74-7E16740170C6}" type="pres">
      <dgm:prSet presAssocID="{EF33BDA0-7E26-4848-8B02-BA7769797DFA}" presName="root2" presStyleCnt="0"/>
      <dgm:spPr/>
    </dgm:pt>
    <dgm:pt modelId="{B33F1DF0-7D22-2147-8A0C-6DA51A8090D6}" type="pres">
      <dgm:prSet presAssocID="{EF33BDA0-7E26-4848-8B02-BA7769797DFA}" presName="LevelTwoTextNode" presStyleLbl="node3" presStyleIdx="3" presStyleCnt="4" custLinFactNeighborX="62" custLinFactNeighborY="28112">
        <dgm:presLayoutVars>
          <dgm:chPref val="3"/>
        </dgm:presLayoutVars>
      </dgm:prSet>
      <dgm:spPr/>
      <dgm:t>
        <a:bodyPr/>
        <a:lstStyle/>
        <a:p>
          <a:endParaRPr lang="en-US"/>
        </a:p>
      </dgm:t>
    </dgm:pt>
    <dgm:pt modelId="{392F9CEA-C11C-854B-920E-853B2F2C6424}" type="pres">
      <dgm:prSet presAssocID="{EF33BDA0-7E26-4848-8B02-BA7769797DFA}" presName="level3hierChild" presStyleCnt="0"/>
      <dgm:spPr/>
    </dgm:pt>
    <dgm:pt modelId="{630FB08E-5FA6-904D-8B3D-EB2F785639A4}" type="pres">
      <dgm:prSet presAssocID="{F47D9D6F-C335-2447-BC48-EDF4FFCB4768}" presName="conn2-1" presStyleLbl="parChTrans1D2" presStyleIdx="3" presStyleCnt="4"/>
      <dgm:spPr/>
      <dgm:t>
        <a:bodyPr/>
        <a:lstStyle/>
        <a:p>
          <a:endParaRPr lang="en-US"/>
        </a:p>
      </dgm:t>
    </dgm:pt>
    <dgm:pt modelId="{835D5C5A-BFA4-6346-971E-C6A558430A1A}" type="pres">
      <dgm:prSet presAssocID="{F47D9D6F-C335-2447-BC48-EDF4FFCB4768}" presName="connTx" presStyleLbl="parChTrans1D2" presStyleIdx="3" presStyleCnt="4"/>
      <dgm:spPr/>
      <dgm:t>
        <a:bodyPr/>
        <a:lstStyle/>
        <a:p>
          <a:endParaRPr lang="en-US"/>
        </a:p>
      </dgm:t>
    </dgm:pt>
    <dgm:pt modelId="{BE8E1A25-35A0-9948-A205-A1573563DDA9}" type="pres">
      <dgm:prSet presAssocID="{6C061ED8-E432-3B4D-B24F-8D69FED83628}" presName="root2" presStyleCnt="0"/>
      <dgm:spPr/>
    </dgm:pt>
    <dgm:pt modelId="{4EDC70CB-A521-B84F-AF51-7F3180D2FE30}" type="pres">
      <dgm:prSet presAssocID="{6C061ED8-E432-3B4D-B24F-8D69FED83628}" presName="LevelTwoTextNode" presStyleLbl="node2" presStyleIdx="3" presStyleCnt="4" custLinFactNeighborX="503" custLinFactNeighborY="-54479">
        <dgm:presLayoutVars>
          <dgm:chPref val="3"/>
        </dgm:presLayoutVars>
      </dgm:prSet>
      <dgm:spPr/>
      <dgm:t>
        <a:bodyPr/>
        <a:lstStyle/>
        <a:p>
          <a:endParaRPr lang="en-US"/>
        </a:p>
      </dgm:t>
    </dgm:pt>
    <dgm:pt modelId="{F4070442-77CD-EB49-A274-D046E6B00749}" type="pres">
      <dgm:prSet presAssocID="{6C061ED8-E432-3B4D-B24F-8D69FED83628}" presName="level3hierChild" presStyleCnt="0"/>
      <dgm:spPr/>
    </dgm:pt>
  </dgm:ptLst>
  <dgm:cxnLst>
    <dgm:cxn modelId="{404540DB-655B-5543-8E27-4ABB2911BF2F}" type="presOf" srcId="{6C061ED8-E432-3B4D-B24F-8D69FED83628}" destId="{4EDC70CB-A521-B84F-AF51-7F3180D2FE30}" srcOrd="0" destOrd="0" presId="urn:microsoft.com/office/officeart/2008/layout/HorizontalMultiLevelHierarchy"/>
    <dgm:cxn modelId="{55961A00-F6F4-F949-A547-209444191350}" srcId="{F1D6D1A1-2079-F141-935C-751BDD3D5EF0}" destId="{6C061ED8-E432-3B4D-B24F-8D69FED83628}" srcOrd="3" destOrd="0" parTransId="{F47D9D6F-C335-2447-BC48-EDF4FFCB4768}" sibTransId="{45FEA216-ACAB-9C47-9522-82D7A3D2C569}"/>
    <dgm:cxn modelId="{8A766169-4DE9-1B44-B674-5AAA572B6584}" type="presOf" srcId="{063869AB-BA89-3045-A513-AEDC0DDFBF54}" destId="{AD21FAFB-7484-6B41-9BA1-9E805BB036FE}" srcOrd="0" destOrd="0" presId="urn:microsoft.com/office/officeart/2008/layout/HorizontalMultiLevelHierarchy"/>
    <dgm:cxn modelId="{D31DE7AE-5A06-4943-8AE9-A4080BB6A8AD}" type="presOf" srcId="{B82832DE-0010-8042-ACF5-64CC8C184C6F}" destId="{736D3242-C201-AA46-A79D-2A99058AC367}" srcOrd="1" destOrd="0" presId="urn:microsoft.com/office/officeart/2008/layout/HorizontalMultiLevelHierarchy"/>
    <dgm:cxn modelId="{91542519-F62F-3E4D-A7CB-F429DC9573E1}" srcId="{F1D6D1A1-2079-F141-935C-751BDD3D5EF0}" destId="{8D4CEE77-9756-A742-966B-0D5B9C4DC280}" srcOrd="2" destOrd="0" parTransId="{9B5AB552-584C-7D43-A252-FB5029AA215E}" sibTransId="{BDF74514-8989-6D4A-BFB0-028AB29E939D}"/>
    <dgm:cxn modelId="{F0CE15EC-062E-7547-92A0-019220B4DC8A}" type="presOf" srcId="{CFDB29FA-04A7-5148-81BC-2C64C020FE1E}" destId="{C665D523-8992-E441-994F-28079BBC3E99}" srcOrd="0" destOrd="0" presId="urn:microsoft.com/office/officeart/2008/layout/HorizontalMultiLevelHierarchy"/>
    <dgm:cxn modelId="{663F8CBB-9859-064F-8520-493BCC00E09F}" type="presOf" srcId="{1F8F7B6D-DAEF-1D4E-BCD5-30AF44FD7841}" destId="{F5068B45-F23E-114A-AB90-5A344CBA1BEA}" srcOrd="1" destOrd="0" presId="urn:microsoft.com/office/officeart/2008/layout/HorizontalMultiLevelHierarchy"/>
    <dgm:cxn modelId="{0BA1EF4E-489F-FD4C-B5BC-9D2836F71B62}" type="presOf" srcId="{EF33BDA0-7E26-4848-8B02-BA7769797DFA}" destId="{B33F1DF0-7D22-2147-8A0C-6DA51A8090D6}" srcOrd="0" destOrd="0" presId="urn:microsoft.com/office/officeart/2008/layout/HorizontalMultiLevelHierarchy"/>
    <dgm:cxn modelId="{63BAB366-30A8-7840-AF51-CA038E8490EC}" srcId="{F1D6D1A1-2079-F141-935C-751BDD3D5EF0}" destId="{CFDB29FA-04A7-5148-81BC-2C64C020FE1E}" srcOrd="0" destOrd="0" parTransId="{B82832DE-0010-8042-ACF5-64CC8C184C6F}" sibTransId="{D3A792EF-D084-6D4D-8D34-386C265E6FAF}"/>
    <dgm:cxn modelId="{90876F63-6B17-5743-82FE-E1C623F39253}" type="presOf" srcId="{063869AB-BA89-3045-A513-AEDC0DDFBF54}" destId="{2A92238D-1807-0C48-8AD5-7E7FA2D78F8B}" srcOrd="1" destOrd="0" presId="urn:microsoft.com/office/officeart/2008/layout/HorizontalMultiLevelHierarchy"/>
    <dgm:cxn modelId="{F03F5CCF-5FF3-944B-902D-8F77FE64CD35}" type="presOf" srcId="{0E032E4E-3662-4046-9BE2-EFAF397FF094}" destId="{201EAB35-E6B3-AB46-8154-1CCBF6C907CF}" srcOrd="0" destOrd="0" presId="urn:microsoft.com/office/officeart/2008/layout/HorizontalMultiLevelHierarchy"/>
    <dgm:cxn modelId="{9B407619-D114-AC4B-B9D5-A934099340AE}" type="presOf" srcId="{2CA99F05-377B-794D-B930-D493F178A6F0}" destId="{DEB93BCD-51F2-EE40-A440-0EC755ACC7E3}" srcOrd="0" destOrd="0" presId="urn:microsoft.com/office/officeart/2008/layout/HorizontalMultiLevelHierarchy"/>
    <dgm:cxn modelId="{EB846064-1E31-A84D-83A5-768ED0EA973F}" type="presOf" srcId="{DE68EFAE-8177-F542-8AF5-CE641DD97FAB}" destId="{54154A38-4A30-9A40-A4EA-C06BEC020C5F}" srcOrd="0" destOrd="0" presId="urn:microsoft.com/office/officeart/2008/layout/HorizontalMultiLevelHierarchy"/>
    <dgm:cxn modelId="{71CE5ED0-6C47-4944-A360-A61A5E869682}" srcId="{0E032E4E-3662-4046-9BE2-EFAF397FF094}" destId="{4CC480B7-6AA3-AD4B-B9F3-8B8CFFCC6764}" srcOrd="2" destOrd="0" parTransId="{1F8F7B6D-DAEF-1D4E-BCD5-30AF44FD7841}" sibTransId="{3F76CA3D-CB74-0E40-A9CD-D2F52980C6B1}"/>
    <dgm:cxn modelId="{DB4E2DC3-CCAA-384E-8DAA-07B893E111E5}" srcId="{0E032E4E-3662-4046-9BE2-EFAF397FF094}" destId="{62C82893-A9AE-2745-B3D7-48737045B2E8}" srcOrd="1" destOrd="0" parTransId="{063869AB-BA89-3045-A513-AEDC0DDFBF54}" sibTransId="{9649217E-5437-3F48-9718-2E1B7B4C1308}"/>
    <dgm:cxn modelId="{FD92BEC9-FC4A-A243-9A1A-E81D78AFA9E9}" type="presOf" srcId="{9BAF61C6-CE86-8E4C-A6F4-8DFDE6B77AE3}" destId="{4A5A653F-F1A4-6544-9239-FBB478BDF08F}" srcOrd="0" destOrd="0" presId="urn:microsoft.com/office/officeart/2008/layout/HorizontalMultiLevelHierarchy"/>
    <dgm:cxn modelId="{05ADB29C-956E-E947-B2DB-49DB1FF46224}" type="presOf" srcId="{4CC480B7-6AA3-AD4B-B9F3-8B8CFFCC6764}" destId="{020AFE28-96B9-9345-A4E8-427DBA581150}" srcOrd="0" destOrd="0" presId="urn:microsoft.com/office/officeart/2008/layout/HorizontalMultiLevelHierarchy"/>
    <dgm:cxn modelId="{E846B99C-6C9C-654B-8281-EEF4816C3E3C}" type="presOf" srcId="{F1D6D1A1-2079-F141-935C-751BDD3D5EF0}" destId="{8E755B1F-12D2-6E41-8942-282A9B956AB5}" srcOrd="0" destOrd="0" presId="urn:microsoft.com/office/officeart/2008/layout/HorizontalMultiLevelHierarchy"/>
    <dgm:cxn modelId="{8C6A99FF-D87C-ED43-B615-2E59A97D63AC}" type="presOf" srcId="{8D4CEE77-9756-A742-966B-0D5B9C4DC280}" destId="{9ECC93CD-1406-4F4B-9B64-1D91A29878F8}" srcOrd="0" destOrd="0" presId="urn:microsoft.com/office/officeart/2008/layout/HorizontalMultiLevelHierarchy"/>
    <dgm:cxn modelId="{CDFFE5A0-2D86-7E4F-8002-A820809CC315}" type="presOf" srcId="{2CA99F05-377B-794D-B930-D493F178A6F0}" destId="{10AFE523-D720-C34C-BE5C-63A01D13C704}" srcOrd="1" destOrd="0" presId="urn:microsoft.com/office/officeart/2008/layout/HorizontalMultiLevelHierarchy"/>
    <dgm:cxn modelId="{A0C31200-1757-4042-AEA8-34923831BFC0}" type="presOf" srcId="{9B5AB552-584C-7D43-A252-FB5029AA215E}" destId="{89D59134-DE0B-8F45-A4BD-FADE5EF67B60}" srcOrd="1" destOrd="0" presId="urn:microsoft.com/office/officeart/2008/layout/HorizontalMultiLevelHierarchy"/>
    <dgm:cxn modelId="{D5E5791C-C555-2D43-B06F-DADB88C2151F}" type="presOf" srcId="{F47D9D6F-C335-2447-BC48-EDF4FFCB4768}" destId="{630FB08E-5FA6-904D-8B3D-EB2F785639A4}" srcOrd="0" destOrd="0" presId="urn:microsoft.com/office/officeart/2008/layout/HorizontalMultiLevelHierarchy"/>
    <dgm:cxn modelId="{03AED22D-03FF-8044-81D6-2D4056625BBB}" srcId="{F1D6D1A1-2079-F141-935C-751BDD3D5EF0}" destId="{0E032E4E-3662-4046-9BE2-EFAF397FF094}" srcOrd="1" destOrd="0" parTransId="{DE68EFAE-8177-F542-8AF5-CE641DD97FAB}" sibTransId="{5F21FEC2-B680-2746-892A-241F5DDA9B0D}"/>
    <dgm:cxn modelId="{4F3020F4-B1D0-8642-B9CF-DA0EE193332A}" type="presOf" srcId="{9D26BC67-E1F2-7E4E-B2C6-F57626C624FC}" destId="{E4F056D2-76EC-4C4E-8731-DB28CBDD1FF7}" srcOrd="0" destOrd="0" presId="urn:microsoft.com/office/officeart/2008/layout/HorizontalMultiLevelHierarchy"/>
    <dgm:cxn modelId="{20E02AE8-D394-8644-A89B-433053CFB300}" type="presOf" srcId="{DE68EFAE-8177-F542-8AF5-CE641DD97FAB}" destId="{8EE6B3A0-3C93-3743-968C-B79A5D137C32}" srcOrd="1" destOrd="0" presId="urn:microsoft.com/office/officeart/2008/layout/HorizontalMultiLevelHierarchy"/>
    <dgm:cxn modelId="{654BF10D-C4E5-DF45-B8FF-2E0CBE8C02CF}" type="presOf" srcId="{B82832DE-0010-8042-ACF5-64CC8C184C6F}" destId="{927D291C-EE01-614D-B48C-E13EDAB746B0}" srcOrd="0" destOrd="0" presId="urn:microsoft.com/office/officeart/2008/layout/HorizontalMultiLevelHierarchy"/>
    <dgm:cxn modelId="{2E6BA4A0-0F14-504C-8AE7-040F95FA2E2F}" type="presOf" srcId="{62C82893-A9AE-2745-B3D7-48737045B2E8}" destId="{0FA444B8-5C48-F140-892B-C00A1618B872}" srcOrd="0" destOrd="0" presId="urn:microsoft.com/office/officeart/2008/layout/HorizontalMultiLevelHierarchy"/>
    <dgm:cxn modelId="{984D8F50-EF86-AA48-9750-4BAD058832A5}" type="presOf" srcId="{F47D9D6F-C335-2447-BC48-EDF4FFCB4768}" destId="{835D5C5A-BFA4-6346-971E-C6A558430A1A}" srcOrd="1" destOrd="0" presId="urn:microsoft.com/office/officeart/2008/layout/HorizontalMultiLevelHierarchy"/>
    <dgm:cxn modelId="{3AA77639-7969-B347-A9F3-A203421637BB}" srcId="{8D4CEE77-9756-A742-966B-0D5B9C4DC280}" destId="{EF33BDA0-7E26-4848-8B02-BA7769797DFA}" srcOrd="0" destOrd="0" parTransId="{312CAEBD-4CE4-3E4A-BB7B-266D7E07690A}" sibTransId="{3ACB8D29-9278-044B-8116-2040A6960751}"/>
    <dgm:cxn modelId="{F7CF3C7C-50A4-9E4C-89B1-5FFE7C20D47F}" srcId="{9D26BC67-E1F2-7E4E-B2C6-F57626C624FC}" destId="{F1D6D1A1-2079-F141-935C-751BDD3D5EF0}" srcOrd="0" destOrd="0" parTransId="{0B362BDC-9C45-4C40-B671-71E8A6C91377}" sibTransId="{83503664-2F48-6642-8FA9-55F9B2CD640D}"/>
    <dgm:cxn modelId="{04452151-5D77-C747-A838-BA068E32D87C}" type="presOf" srcId="{312CAEBD-4CE4-3E4A-BB7B-266D7E07690A}" destId="{EEE122B8-D90E-464D-BB76-C8BECF2D3630}" srcOrd="1" destOrd="0" presId="urn:microsoft.com/office/officeart/2008/layout/HorizontalMultiLevelHierarchy"/>
    <dgm:cxn modelId="{9F275A87-B2F2-B343-B24E-781D528DA6B0}" type="presOf" srcId="{312CAEBD-4CE4-3E4A-BB7B-266D7E07690A}" destId="{9C64F8E7-298D-3F4D-B8C9-634C588BD9E1}" srcOrd="0" destOrd="0" presId="urn:microsoft.com/office/officeart/2008/layout/HorizontalMultiLevelHierarchy"/>
    <dgm:cxn modelId="{D6811A04-238C-6D4A-9415-3928D9B4D7DA}" type="presOf" srcId="{1F8F7B6D-DAEF-1D4E-BCD5-30AF44FD7841}" destId="{050A0138-67E4-B149-9394-546EB33D6E4B}" srcOrd="0" destOrd="0" presId="urn:microsoft.com/office/officeart/2008/layout/HorizontalMultiLevelHierarchy"/>
    <dgm:cxn modelId="{95E76CD8-7433-ED48-9BDC-A7DBC4B41991}" type="presOf" srcId="{9B5AB552-584C-7D43-A252-FB5029AA215E}" destId="{4006499F-ACAF-9446-AF4F-CFBE1FC52974}" srcOrd="0" destOrd="0" presId="urn:microsoft.com/office/officeart/2008/layout/HorizontalMultiLevelHierarchy"/>
    <dgm:cxn modelId="{DF1531C4-60B2-DE4D-96F5-760A375C2B73}" srcId="{0E032E4E-3662-4046-9BE2-EFAF397FF094}" destId="{9BAF61C6-CE86-8E4C-A6F4-8DFDE6B77AE3}" srcOrd="0" destOrd="0" parTransId="{2CA99F05-377B-794D-B930-D493F178A6F0}" sibTransId="{AE1E0B91-BC66-DE49-9B86-4310304A0D25}"/>
    <dgm:cxn modelId="{EB34A075-797D-2A41-A90C-3AB3721B2A85}" type="presParOf" srcId="{E4F056D2-76EC-4C4E-8731-DB28CBDD1FF7}" destId="{14880239-4073-BD4D-8A70-F82014AC0687}" srcOrd="0" destOrd="0" presId="urn:microsoft.com/office/officeart/2008/layout/HorizontalMultiLevelHierarchy"/>
    <dgm:cxn modelId="{C94FB59D-6568-4041-A964-3F32C3A68D3E}" type="presParOf" srcId="{14880239-4073-BD4D-8A70-F82014AC0687}" destId="{8E755B1F-12D2-6E41-8942-282A9B956AB5}" srcOrd="0" destOrd="0" presId="urn:microsoft.com/office/officeart/2008/layout/HorizontalMultiLevelHierarchy"/>
    <dgm:cxn modelId="{8AF568D7-78C8-454F-B533-3CAFFB26DC20}" type="presParOf" srcId="{14880239-4073-BD4D-8A70-F82014AC0687}" destId="{82E16163-9375-864E-8F39-DCCC0326BF0F}" srcOrd="1" destOrd="0" presId="urn:microsoft.com/office/officeart/2008/layout/HorizontalMultiLevelHierarchy"/>
    <dgm:cxn modelId="{93013975-8665-174C-911C-979605FFDCA8}" type="presParOf" srcId="{82E16163-9375-864E-8F39-DCCC0326BF0F}" destId="{927D291C-EE01-614D-B48C-E13EDAB746B0}" srcOrd="0" destOrd="0" presId="urn:microsoft.com/office/officeart/2008/layout/HorizontalMultiLevelHierarchy"/>
    <dgm:cxn modelId="{7E0A3F21-ED33-EB4D-91EB-3047512B9BA4}" type="presParOf" srcId="{927D291C-EE01-614D-B48C-E13EDAB746B0}" destId="{736D3242-C201-AA46-A79D-2A99058AC367}" srcOrd="0" destOrd="0" presId="urn:microsoft.com/office/officeart/2008/layout/HorizontalMultiLevelHierarchy"/>
    <dgm:cxn modelId="{A67988D1-DD34-7146-8E73-1A3487E8B829}" type="presParOf" srcId="{82E16163-9375-864E-8F39-DCCC0326BF0F}" destId="{2032512B-E561-6047-B398-D63FE036EF8C}" srcOrd="1" destOrd="0" presId="urn:microsoft.com/office/officeart/2008/layout/HorizontalMultiLevelHierarchy"/>
    <dgm:cxn modelId="{55C8AB39-8D26-8347-9379-8EBC0B69FDC9}" type="presParOf" srcId="{2032512B-E561-6047-B398-D63FE036EF8C}" destId="{C665D523-8992-E441-994F-28079BBC3E99}" srcOrd="0" destOrd="0" presId="urn:microsoft.com/office/officeart/2008/layout/HorizontalMultiLevelHierarchy"/>
    <dgm:cxn modelId="{66E916D4-D10F-1041-A7FD-0A133F89A1DE}" type="presParOf" srcId="{2032512B-E561-6047-B398-D63FE036EF8C}" destId="{74683DF4-3674-9C43-BE79-F980E45D801B}" srcOrd="1" destOrd="0" presId="urn:microsoft.com/office/officeart/2008/layout/HorizontalMultiLevelHierarchy"/>
    <dgm:cxn modelId="{EA8BF13D-8B10-9C49-AE34-8A9363D330CA}" type="presParOf" srcId="{82E16163-9375-864E-8F39-DCCC0326BF0F}" destId="{54154A38-4A30-9A40-A4EA-C06BEC020C5F}" srcOrd="2" destOrd="0" presId="urn:microsoft.com/office/officeart/2008/layout/HorizontalMultiLevelHierarchy"/>
    <dgm:cxn modelId="{CB3F03B6-8026-E945-99F1-10A4A2B8397A}" type="presParOf" srcId="{54154A38-4A30-9A40-A4EA-C06BEC020C5F}" destId="{8EE6B3A0-3C93-3743-968C-B79A5D137C32}" srcOrd="0" destOrd="0" presId="urn:microsoft.com/office/officeart/2008/layout/HorizontalMultiLevelHierarchy"/>
    <dgm:cxn modelId="{81F050E8-6137-A646-9F9B-FC9FBBC16BE7}" type="presParOf" srcId="{82E16163-9375-864E-8F39-DCCC0326BF0F}" destId="{FA64D637-4CBC-BD42-9F2E-623BD9B59AB5}" srcOrd="3" destOrd="0" presId="urn:microsoft.com/office/officeart/2008/layout/HorizontalMultiLevelHierarchy"/>
    <dgm:cxn modelId="{2A1DE16B-2F79-A44D-B6D5-CBE2375E7DC0}" type="presParOf" srcId="{FA64D637-4CBC-BD42-9F2E-623BD9B59AB5}" destId="{201EAB35-E6B3-AB46-8154-1CCBF6C907CF}" srcOrd="0" destOrd="0" presId="urn:microsoft.com/office/officeart/2008/layout/HorizontalMultiLevelHierarchy"/>
    <dgm:cxn modelId="{5966D8BE-B1B5-E647-ABB2-9635B53A57E9}" type="presParOf" srcId="{FA64D637-4CBC-BD42-9F2E-623BD9B59AB5}" destId="{DF96D518-D324-CB48-ADEF-49A2AEE873E0}" srcOrd="1" destOrd="0" presId="urn:microsoft.com/office/officeart/2008/layout/HorizontalMultiLevelHierarchy"/>
    <dgm:cxn modelId="{E6A24D83-BEE6-EB40-8941-55513247093E}" type="presParOf" srcId="{DF96D518-D324-CB48-ADEF-49A2AEE873E0}" destId="{DEB93BCD-51F2-EE40-A440-0EC755ACC7E3}" srcOrd="0" destOrd="0" presId="urn:microsoft.com/office/officeart/2008/layout/HorizontalMultiLevelHierarchy"/>
    <dgm:cxn modelId="{34950A86-7447-DE4A-9E5B-A48EDA3BD0F0}" type="presParOf" srcId="{DEB93BCD-51F2-EE40-A440-0EC755ACC7E3}" destId="{10AFE523-D720-C34C-BE5C-63A01D13C704}" srcOrd="0" destOrd="0" presId="urn:microsoft.com/office/officeart/2008/layout/HorizontalMultiLevelHierarchy"/>
    <dgm:cxn modelId="{1C057E91-3218-9447-81CB-FE333F00D0E5}" type="presParOf" srcId="{DF96D518-D324-CB48-ADEF-49A2AEE873E0}" destId="{7FE637BD-75FA-1C4C-9312-EDAB612E23A5}" srcOrd="1" destOrd="0" presId="urn:microsoft.com/office/officeart/2008/layout/HorizontalMultiLevelHierarchy"/>
    <dgm:cxn modelId="{52E86EB9-4726-1D47-B7FA-0461ACA14C56}" type="presParOf" srcId="{7FE637BD-75FA-1C4C-9312-EDAB612E23A5}" destId="{4A5A653F-F1A4-6544-9239-FBB478BDF08F}" srcOrd="0" destOrd="0" presId="urn:microsoft.com/office/officeart/2008/layout/HorizontalMultiLevelHierarchy"/>
    <dgm:cxn modelId="{DD7A9F84-7C4C-0B47-B718-6FCB3A7D43B7}" type="presParOf" srcId="{7FE637BD-75FA-1C4C-9312-EDAB612E23A5}" destId="{7B613020-521F-7647-B400-19DC9BF778B6}" srcOrd="1" destOrd="0" presId="urn:microsoft.com/office/officeart/2008/layout/HorizontalMultiLevelHierarchy"/>
    <dgm:cxn modelId="{7FA450DA-FD3E-594F-9C5D-DEDAC80286D6}" type="presParOf" srcId="{DF96D518-D324-CB48-ADEF-49A2AEE873E0}" destId="{AD21FAFB-7484-6B41-9BA1-9E805BB036FE}" srcOrd="2" destOrd="0" presId="urn:microsoft.com/office/officeart/2008/layout/HorizontalMultiLevelHierarchy"/>
    <dgm:cxn modelId="{35E2D50F-5AEF-4A45-827E-CC6D7020CBD8}" type="presParOf" srcId="{AD21FAFB-7484-6B41-9BA1-9E805BB036FE}" destId="{2A92238D-1807-0C48-8AD5-7E7FA2D78F8B}" srcOrd="0" destOrd="0" presId="urn:microsoft.com/office/officeart/2008/layout/HorizontalMultiLevelHierarchy"/>
    <dgm:cxn modelId="{A9D390C6-8A99-5C43-96A5-EC82B7A74C63}" type="presParOf" srcId="{DF96D518-D324-CB48-ADEF-49A2AEE873E0}" destId="{8DA51442-F59F-2843-818B-1F8DEAFFF4F4}" srcOrd="3" destOrd="0" presId="urn:microsoft.com/office/officeart/2008/layout/HorizontalMultiLevelHierarchy"/>
    <dgm:cxn modelId="{C8BADA40-AD21-1D4E-89DA-23349A192F47}" type="presParOf" srcId="{8DA51442-F59F-2843-818B-1F8DEAFFF4F4}" destId="{0FA444B8-5C48-F140-892B-C00A1618B872}" srcOrd="0" destOrd="0" presId="urn:microsoft.com/office/officeart/2008/layout/HorizontalMultiLevelHierarchy"/>
    <dgm:cxn modelId="{C8DED81A-70C3-074B-812A-CDD36C2B1958}" type="presParOf" srcId="{8DA51442-F59F-2843-818B-1F8DEAFFF4F4}" destId="{65926367-6B44-6F42-B691-20712BBC43D4}" srcOrd="1" destOrd="0" presId="urn:microsoft.com/office/officeart/2008/layout/HorizontalMultiLevelHierarchy"/>
    <dgm:cxn modelId="{DCD73C90-3121-124C-8126-DE09DB8C3809}" type="presParOf" srcId="{DF96D518-D324-CB48-ADEF-49A2AEE873E0}" destId="{050A0138-67E4-B149-9394-546EB33D6E4B}" srcOrd="4" destOrd="0" presId="urn:microsoft.com/office/officeart/2008/layout/HorizontalMultiLevelHierarchy"/>
    <dgm:cxn modelId="{99BCEA13-A53D-584D-BDB8-45A4D1501492}" type="presParOf" srcId="{050A0138-67E4-B149-9394-546EB33D6E4B}" destId="{F5068B45-F23E-114A-AB90-5A344CBA1BEA}" srcOrd="0" destOrd="0" presId="urn:microsoft.com/office/officeart/2008/layout/HorizontalMultiLevelHierarchy"/>
    <dgm:cxn modelId="{0A45B1EC-4A00-3544-9F80-A5300141A7FA}" type="presParOf" srcId="{DF96D518-D324-CB48-ADEF-49A2AEE873E0}" destId="{524283EC-D790-894C-85CB-17006EABB45D}" srcOrd="5" destOrd="0" presId="urn:microsoft.com/office/officeart/2008/layout/HorizontalMultiLevelHierarchy"/>
    <dgm:cxn modelId="{B49699CD-933C-8D42-9A92-5AA504FF9CD6}" type="presParOf" srcId="{524283EC-D790-894C-85CB-17006EABB45D}" destId="{020AFE28-96B9-9345-A4E8-427DBA581150}" srcOrd="0" destOrd="0" presId="urn:microsoft.com/office/officeart/2008/layout/HorizontalMultiLevelHierarchy"/>
    <dgm:cxn modelId="{B4DC6095-F4C8-B441-AA39-5DBF22295CC2}" type="presParOf" srcId="{524283EC-D790-894C-85CB-17006EABB45D}" destId="{F5724FA6-3D0D-B546-99DD-5CDFDBF0B913}" srcOrd="1" destOrd="0" presId="urn:microsoft.com/office/officeart/2008/layout/HorizontalMultiLevelHierarchy"/>
    <dgm:cxn modelId="{0A0120B8-7DCF-B844-9D02-643DCA6FA388}" type="presParOf" srcId="{82E16163-9375-864E-8F39-DCCC0326BF0F}" destId="{4006499F-ACAF-9446-AF4F-CFBE1FC52974}" srcOrd="4" destOrd="0" presId="urn:microsoft.com/office/officeart/2008/layout/HorizontalMultiLevelHierarchy"/>
    <dgm:cxn modelId="{D316E120-C8A9-0E47-AEA2-67884CBF3E36}" type="presParOf" srcId="{4006499F-ACAF-9446-AF4F-CFBE1FC52974}" destId="{89D59134-DE0B-8F45-A4BD-FADE5EF67B60}" srcOrd="0" destOrd="0" presId="urn:microsoft.com/office/officeart/2008/layout/HorizontalMultiLevelHierarchy"/>
    <dgm:cxn modelId="{FD2CF8D0-A4C2-164D-9A87-0B9A42C128E5}" type="presParOf" srcId="{82E16163-9375-864E-8F39-DCCC0326BF0F}" destId="{8FB42045-FDE6-2640-95CB-DE9240EE1FFB}" srcOrd="5" destOrd="0" presId="urn:microsoft.com/office/officeart/2008/layout/HorizontalMultiLevelHierarchy"/>
    <dgm:cxn modelId="{5BFA8D45-7E20-964D-A03F-ABA32B5C95F0}" type="presParOf" srcId="{8FB42045-FDE6-2640-95CB-DE9240EE1FFB}" destId="{9ECC93CD-1406-4F4B-9B64-1D91A29878F8}" srcOrd="0" destOrd="0" presId="urn:microsoft.com/office/officeart/2008/layout/HorizontalMultiLevelHierarchy"/>
    <dgm:cxn modelId="{49493850-5F54-8A40-AFC5-EF57F1E7B637}" type="presParOf" srcId="{8FB42045-FDE6-2640-95CB-DE9240EE1FFB}" destId="{3D23AFF8-858F-B34D-9B49-AF66895BBBEB}" srcOrd="1" destOrd="0" presId="urn:microsoft.com/office/officeart/2008/layout/HorizontalMultiLevelHierarchy"/>
    <dgm:cxn modelId="{5F4A0ABF-B753-F945-B0D4-84D7FA41E39E}" type="presParOf" srcId="{3D23AFF8-858F-B34D-9B49-AF66895BBBEB}" destId="{9C64F8E7-298D-3F4D-B8C9-634C588BD9E1}" srcOrd="0" destOrd="0" presId="urn:microsoft.com/office/officeart/2008/layout/HorizontalMultiLevelHierarchy"/>
    <dgm:cxn modelId="{0DF87038-CBCD-F34B-9282-EF2C6E9A2785}" type="presParOf" srcId="{9C64F8E7-298D-3F4D-B8C9-634C588BD9E1}" destId="{EEE122B8-D90E-464D-BB76-C8BECF2D3630}" srcOrd="0" destOrd="0" presId="urn:microsoft.com/office/officeart/2008/layout/HorizontalMultiLevelHierarchy"/>
    <dgm:cxn modelId="{FC52BA21-ABE0-4E41-84B2-51B1D83AA19B}" type="presParOf" srcId="{3D23AFF8-858F-B34D-9B49-AF66895BBBEB}" destId="{AF06D323-A1BD-174C-AC74-7E16740170C6}" srcOrd="1" destOrd="0" presId="urn:microsoft.com/office/officeart/2008/layout/HorizontalMultiLevelHierarchy"/>
    <dgm:cxn modelId="{032D3F21-B568-A441-A67C-B7B6B62E106D}" type="presParOf" srcId="{AF06D323-A1BD-174C-AC74-7E16740170C6}" destId="{B33F1DF0-7D22-2147-8A0C-6DA51A8090D6}" srcOrd="0" destOrd="0" presId="urn:microsoft.com/office/officeart/2008/layout/HorizontalMultiLevelHierarchy"/>
    <dgm:cxn modelId="{8873C191-3FFC-B141-9E07-531AA108E2F5}" type="presParOf" srcId="{AF06D323-A1BD-174C-AC74-7E16740170C6}" destId="{392F9CEA-C11C-854B-920E-853B2F2C6424}" srcOrd="1" destOrd="0" presId="urn:microsoft.com/office/officeart/2008/layout/HorizontalMultiLevelHierarchy"/>
    <dgm:cxn modelId="{6C73AADB-6DF3-AF49-A2D8-CE069B69DD43}" type="presParOf" srcId="{82E16163-9375-864E-8F39-DCCC0326BF0F}" destId="{630FB08E-5FA6-904D-8B3D-EB2F785639A4}" srcOrd="6" destOrd="0" presId="urn:microsoft.com/office/officeart/2008/layout/HorizontalMultiLevelHierarchy"/>
    <dgm:cxn modelId="{FF4E6B1E-57C4-8242-A7DC-E6EDC6902FD9}" type="presParOf" srcId="{630FB08E-5FA6-904D-8B3D-EB2F785639A4}" destId="{835D5C5A-BFA4-6346-971E-C6A558430A1A}" srcOrd="0" destOrd="0" presId="urn:microsoft.com/office/officeart/2008/layout/HorizontalMultiLevelHierarchy"/>
    <dgm:cxn modelId="{2BADCB28-0E92-1E4B-A600-C6272E318EA7}" type="presParOf" srcId="{82E16163-9375-864E-8F39-DCCC0326BF0F}" destId="{BE8E1A25-35A0-9948-A205-A1573563DDA9}" srcOrd="7" destOrd="0" presId="urn:microsoft.com/office/officeart/2008/layout/HorizontalMultiLevelHierarchy"/>
    <dgm:cxn modelId="{7BE0518F-57AF-1E43-9882-E86A575C0981}" type="presParOf" srcId="{BE8E1A25-35A0-9948-A205-A1573563DDA9}" destId="{4EDC70CB-A521-B84F-AF51-7F3180D2FE30}" srcOrd="0" destOrd="0" presId="urn:microsoft.com/office/officeart/2008/layout/HorizontalMultiLevelHierarchy"/>
    <dgm:cxn modelId="{03CD6E8F-AF09-5A42-A055-944054FA211C}" type="presParOf" srcId="{BE8E1A25-35A0-9948-A205-A1573563DDA9}" destId="{F4070442-77CD-EB49-A274-D046E6B00749}"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4CCFF7-0F9D-0847-9636-301CCCBBA09F}" type="doc">
      <dgm:prSet loTypeId="urn:microsoft.com/office/officeart/2005/8/layout/radial4" loCatId="" qsTypeId="urn:microsoft.com/office/officeart/2005/8/quickstyle/simple2" qsCatId="simple" csTypeId="urn:microsoft.com/office/officeart/2005/8/colors/accent0_1" csCatId="mainScheme" phldr="1"/>
      <dgm:spPr/>
      <dgm:t>
        <a:bodyPr/>
        <a:lstStyle/>
        <a:p>
          <a:endParaRPr lang="en-US"/>
        </a:p>
      </dgm:t>
    </dgm:pt>
    <dgm:pt modelId="{C2ED0623-CE41-BD49-BEBE-6B27077FCA69}">
      <dgm:prSet phldrT="[Text]"/>
      <dgm:spPr/>
      <dgm:t>
        <a:bodyPr/>
        <a:lstStyle/>
        <a:p>
          <a:r>
            <a:rPr lang="en-US" dirty="0" smtClean="0"/>
            <a:t>Commenting</a:t>
          </a:r>
          <a:endParaRPr lang="en-US" dirty="0"/>
        </a:p>
      </dgm:t>
    </dgm:pt>
    <dgm:pt modelId="{0D16FD3F-50E2-E042-81EE-623002CD422F}" type="parTrans" cxnId="{3B287580-9FBD-8E45-8F94-B84DA9F5CB5F}">
      <dgm:prSet/>
      <dgm:spPr/>
      <dgm:t>
        <a:bodyPr/>
        <a:lstStyle/>
        <a:p>
          <a:endParaRPr lang="en-US"/>
        </a:p>
      </dgm:t>
    </dgm:pt>
    <dgm:pt modelId="{FCF4C372-05C4-344F-9C97-78E1A5CC39D3}" type="sibTrans" cxnId="{3B287580-9FBD-8E45-8F94-B84DA9F5CB5F}">
      <dgm:prSet/>
      <dgm:spPr/>
      <dgm:t>
        <a:bodyPr/>
        <a:lstStyle/>
        <a:p>
          <a:endParaRPr lang="en-US"/>
        </a:p>
      </dgm:t>
    </dgm:pt>
    <dgm:pt modelId="{761E0801-4DF3-574E-A075-759C63C14197}">
      <dgm:prSet phldrT="[Text]"/>
      <dgm:spPr/>
      <dgm:t>
        <a:bodyPr/>
        <a:lstStyle/>
        <a:p>
          <a:r>
            <a:rPr lang="en-US" dirty="0" smtClean="0"/>
            <a:t>Interaction</a:t>
          </a:r>
          <a:endParaRPr lang="en-US" dirty="0"/>
        </a:p>
      </dgm:t>
    </dgm:pt>
    <dgm:pt modelId="{4E8DE68A-28CE-3045-92FF-91C1F868B0F1}" type="sibTrans" cxnId="{8D7D379E-1D17-1B42-916E-8D96C870D5C5}">
      <dgm:prSet/>
      <dgm:spPr/>
      <dgm:t>
        <a:bodyPr/>
        <a:lstStyle/>
        <a:p>
          <a:endParaRPr lang="en-US"/>
        </a:p>
      </dgm:t>
    </dgm:pt>
    <dgm:pt modelId="{6282AED6-29E9-6743-B642-CB364E6C9130}" type="parTrans" cxnId="{8D7D379E-1D17-1B42-916E-8D96C870D5C5}">
      <dgm:prSet/>
      <dgm:spPr/>
      <dgm:t>
        <a:bodyPr/>
        <a:lstStyle/>
        <a:p>
          <a:endParaRPr lang="en-US"/>
        </a:p>
      </dgm:t>
    </dgm:pt>
    <dgm:pt modelId="{F87B74F2-8C3E-6B4A-B8CF-5CC59F702C5F}">
      <dgm:prSet phldrT="[Text]"/>
      <dgm:spPr/>
      <dgm:t>
        <a:bodyPr/>
        <a:lstStyle/>
        <a:p>
          <a:r>
            <a:rPr lang="en-US" dirty="0" smtClean="0"/>
            <a:t>Blogging</a:t>
          </a:r>
          <a:endParaRPr lang="en-US" dirty="0"/>
        </a:p>
      </dgm:t>
    </dgm:pt>
    <dgm:pt modelId="{10A34124-C4FE-BC44-8355-8DB1B9F5B181}" type="sibTrans" cxnId="{DF615FE2-74B2-CA43-9B85-19FAB2D5ED4E}">
      <dgm:prSet/>
      <dgm:spPr/>
      <dgm:t>
        <a:bodyPr/>
        <a:lstStyle/>
        <a:p>
          <a:endParaRPr lang="en-US"/>
        </a:p>
      </dgm:t>
    </dgm:pt>
    <dgm:pt modelId="{6D701838-3A7F-B245-AB10-CF62347128B7}" type="parTrans" cxnId="{DF615FE2-74B2-CA43-9B85-19FAB2D5ED4E}">
      <dgm:prSet/>
      <dgm:spPr/>
      <dgm:t>
        <a:bodyPr/>
        <a:lstStyle/>
        <a:p>
          <a:endParaRPr lang="en-US"/>
        </a:p>
      </dgm:t>
    </dgm:pt>
    <dgm:pt modelId="{151E1192-8F0E-A540-9C29-89FDF89A7C0D}">
      <dgm:prSet phldrT="[Text]"/>
      <dgm:spPr/>
      <dgm:t>
        <a:bodyPr/>
        <a:lstStyle/>
        <a:p>
          <a:r>
            <a:rPr lang="en-US" dirty="0" smtClean="0"/>
            <a:t>Live Chat</a:t>
          </a:r>
          <a:endParaRPr lang="en-US" dirty="0"/>
        </a:p>
      </dgm:t>
    </dgm:pt>
    <dgm:pt modelId="{E900DE3B-2A9B-6F4F-B274-12CC316357FF}" type="parTrans" cxnId="{264540D7-A1F1-7C4E-9465-80A78077228C}">
      <dgm:prSet/>
      <dgm:spPr/>
      <dgm:t>
        <a:bodyPr/>
        <a:lstStyle/>
        <a:p>
          <a:endParaRPr lang="en-US"/>
        </a:p>
      </dgm:t>
    </dgm:pt>
    <dgm:pt modelId="{9D437576-3F3B-C546-A055-CC56981CDA5A}" type="sibTrans" cxnId="{264540D7-A1F1-7C4E-9465-80A78077228C}">
      <dgm:prSet/>
      <dgm:spPr/>
      <dgm:t>
        <a:bodyPr/>
        <a:lstStyle/>
        <a:p>
          <a:endParaRPr lang="en-US"/>
        </a:p>
      </dgm:t>
    </dgm:pt>
    <dgm:pt modelId="{6FAA5854-7E44-2547-B6C1-3ADFC6B0E7A9}" type="pres">
      <dgm:prSet presAssocID="{7C4CCFF7-0F9D-0847-9636-301CCCBBA09F}" presName="cycle" presStyleCnt="0">
        <dgm:presLayoutVars>
          <dgm:chMax val="1"/>
          <dgm:dir/>
          <dgm:animLvl val="ctr"/>
          <dgm:resizeHandles val="exact"/>
        </dgm:presLayoutVars>
      </dgm:prSet>
      <dgm:spPr/>
      <dgm:t>
        <a:bodyPr/>
        <a:lstStyle/>
        <a:p>
          <a:endParaRPr lang="en-US"/>
        </a:p>
      </dgm:t>
    </dgm:pt>
    <dgm:pt modelId="{2536B7B0-1F32-E040-B652-C7162C5A7B95}" type="pres">
      <dgm:prSet presAssocID="{761E0801-4DF3-574E-A075-759C63C14197}" presName="centerShape" presStyleLbl="node0" presStyleIdx="0" presStyleCnt="1"/>
      <dgm:spPr/>
      <dgm:t>
        <a:bodyPr/>
        <a:lstStyle/>
        <a:p>
          <a:endParaRPr lang="en-US"/>
        </a:p>
      </dgm:t>
    </dgm:pt>
    <dgm:pt modelId="{3C7D5B62-EBB1-0E43-AFEB-C8A18C8753A9}" type="pres">
      <dgm:prSet presAssocID="{0D16FD3F-50E2-E042-81EE-623002CD422F}" presName="parTrans" presStyleLbl="bgSibTrans2D1" presStyleIdx="0" presStyleCnt="3"/>
      <dgm:spPr/>
      <dgm:t>
        <a:bodyPr/>
        <a:lstStyle/>
        <a:p>
          <a:endParaRPr lang="en-US"/>
        </a:p>
      </dgm:t>
    </dgm:pt>
    <dgm:pt modelId="{7A32FD28-AFF6-7249-9A9B-D48E6927392E}" type="pres">
      <dgm:prSet presAssocID="{C2ED0623-CE41-BD49-BEBE-6B27077FCA69}" presName="node" presStyleLbl="node1" presStyleIdx="0" presStyleCnt="3">
        <dgm:presLayoutVars>
          <dgm:bulletEnabled val="1"/>
        </dgm:presLayoutVars>
      </dgm:prSet>
      <dgm:spPr/>
      <dgm:t>
        <a:bodyPr/>
        <a:lstStyle/>
        <a:p>
          <a:endParaRPr lang="en-US"/>
        </a:p>
      </dgm:t>
    </dgm:pt>
    <dgm:pt modelId="{6E12F871-B168-CA47-B21B-6C11294B2B66}" type="pres">
      <dgm:prSet presAssocID="{6D701838-3A7F-B245-AB10-CF62347128B7}" presName="parTrans" presStyleLbl="bgSibTrans2D1" presStyleIdx="1" presStyleCnt="3"/>
      <dgm:spPr/>
      <dgm:t>
        <a:bodyPr/>
        <a:lstStyle/>
        <a:p>
          <a:endParaRPr lang="en-US"/>
        </a:p>
      </dgm:t>
    </dgm:pt>
    <dgm:pt modelId="{339B37F6-CAE4-1342-8851-CBED4620AB59}" type="pres">
      <dgm:prSet presAssocID="{F87B74F2-8C3E-6B4A-B8CF-5CC59F702C5F}" presName="node" presStyleLbl="node1" presStyleIdx="1" presStyleCnt="3">
        <dgm:presLayoutVars>
          <dgm:bulletEnabled val="1"/>
        </dgm:presLayoutVars>
      </dgm:prSet>
      <dgm:spPr/>
      <dgm:t>
        <a:bodyPr/>
        <a:lstStyle/>
        <a:p>
          <a:endParaRPr lang="en-US"/>
        </a:p>
      </dgm:t>
    </dgm:pt>
    <dgm:pt modelId="{4ADE4A13-487A-4D4C-9D60-4DCC8848C40B}" type="pres">
      <dgm:prSet presAssocID="{E900DE3B-2A9B-6F4F-B274-12CC316357FF}" presName="parTrans" presStyleLbl="bgSibTrans2D1" presStyleIdx="2" presStyleCnt="3"/>
      <dgm:spPr/>
      <dgm:t>
        <a:bodyPr/>
        <a:lstStyle/>
        <a:p>
          <a:endParaRPr lang="en-US"/>
        </a:p>
      </dgm:t>
    </dgm:pt>
    <dgm:pt modelId="{DF7DCE5F-F1A0-1A43-B668-3795FE3D5EED}" type="pres">
      <dgm:prSet presAssocID="{151E1192-8F0E-A540-9C29-89FDF89A7C0D}" presName="node" presStyleLbl="node1" presStyleIdx="2" presStyleCnt="3">
        <dgm:presLayoutVars>
          <dgm:bulletEnabled val="1"/>
        </dgm:presLayoutVars>
      </dgm:prSet>
      <dgm:spPr/>
      <dgm:t>
        <a:bodyPr/>
        <a:lstStyle/>
        <a:p>
          <a:endParaRPr lang="en-US"/>
        </a:p>
      </dgm:t>
    </dgm:pt>
  </dgm:ptLst>
  <dgm:cxnLst>
    <dgm:cxn modelId="{264540D7-A1F1-7C4E-9465-80A78077228C}" srcId="{761E0801-4DF3-574E-A075-759C63C14197}" destId="{151E1192-8F0E-A540-9C29-89FDF89A7C0D}" srcOrd="2" destOrd="0" parTransId="{E900DE3B-2A9B-6F4F-B274-12CC316357FF}" sibTransId="{9D437576-3F3B-C546-A055-CC56981CDA5A}"/>
    <dgm:cxn modelId="{1EA59280-E937-1C4B-8D0A-055DB3B6A27F}" type="presOf" srcId="{C2ED0623-CE41-BD49-BEBE-6B27077FCA69}" destId="{7A32FD28-AFF6-7249-9A9B-D48E6927392E}" srcOrd="0" destOrd="0" presId="urn:microsoft.com/office/officeart/2005/8/layout/radial4"/>
    <dgm:cxn modelId="{D5FADB4A-10DE-0340-943D-9F052A3A91D3}" type="presOf" srcId="{E900DE3B-2A9B-6F4F-B274-12CC316357FF}" destId="{4ADE4A13-487A-4D4C-9D60-4DCC8848C40B}" srcOrd="0" destOrd="0" presId="urn:microsoft.com/office/officeart/2005/8/layout/radial4"/>
    <dgm:cxn modelId="{76E55B04-4053-4241-8597-4154596692A8}" type="presOf" srcId="{0D16FD3F-50E2-E042-81EE-623002CD422F}" destId="{3C7D5B62-EBB1-0E43-AFEB-C8A18C8753A9}" srcOrd="0" destOrd="0" presId="urn:microsoft.com/office/officeart/2005/8/layout/radial4"/>
    <dgm:cxn modelId="{5AD7B19C-31DC-9B4C-96FE-29A83296286C}" type="presOf" srcId="{6D701838-3A7F-B245-AB10-CF62347128B7}" destId="{6E12F871-B168-CA47-B21B-6C11294B2B66}" srcOrd="0" destOrd="0" presId="urn:microsoft.com/office/officeart/2005/8/layout/radial4"/>
    <dgm:cxn modelId="{3B287580-9FBD-8E45-8F94-B84DA9F5CB5F}" srcId="{761E0801-4DF3-574E-A075-759C63C14197}" destId="{C2ED0623-CE41-BD49-BEBE-6B27077FCA69}" srcOrd="0" destOrd="0" parTransId="{0D16FD3F-50E2-E042-81EE-623002CD422F}" sibTransId="{FCF4C372-05C4-344F-9C97-78E1A5CC39D3}"/>
    <dgm:cxn modelId="{E5342EE2-F7D8-6E48-A442-EEE8C6739D8B}" type="presOf" srcId="{151E1192-8F0E-A540-9C29-89FDF89A7C0D}" destId="{DF7DCE5F-F1A0-1A43-B668-3795FE3D5EED}" srcOrd="0" destOrd="0" presId="urn:microsoft.com/office/officeart/2005/8/layout/radial4"/>
    <dgm:cxn modelId="{B8BA73D1-2E43-5F43-88CB-8A073D48A970}" type="presOf" srcId="{F87B74F2-8C3E-6B4A-B8CF-5CC59F702C5F}" destId="{339B37F6-CAE4-1342-8851-CBED4620AB59}" srcOrd="0" destOrd="0" presId="urn:microsoft.com/office/officeart/2005/8/layout/radial4"/>
    <dgm:cxn modelId="{42FEB752-4273-6A44-9465-B791D814E191}" type="presOf" srcId="{761E0801-4DF3-574E-A075-759C63C14197}" destId="{2536B7B0-1F32-E040-B652-C7162C5A7B95}" srcOrd="0" destOrd="0" presId="urn:microsoft.com/office/officeart/2005/8/layout/radial4"/>
    <dgm:cxn modelId="{16ED66C8-0574-D742-8C89-DE643A5D819A}" type="presOf" srcId="{7C4CCFF7-0F9D-0847-9636-301CCCBBA09F}" destId="{6FAA5854-7E44-2547-B6C1-3ADFC6B0E7A9}" srcOrd="0" destOrd="0" presId="urn:microsoft.com/office/officeart/2005/8/layout/radial4"/>
    <dgm:cxn modelId="{DF615FE2-74B2-CA43-9B85-19FAB2D5ED4E}" srcId="{761E0801-4DF3-574E-A075-759C63C14197}" destId="{F87B74F2-8C3E-6B4A-B8CF-5CC59F702C5F}" srcOrd="1" destOrd="0" parTransId="{6D701838-3A7F-B245-AB10-CF62347128B7}" sibTransId="{10A34124-C4FE-BC44-8355-8DB1B9F5B181}"/>
    <dgm:cxn modelId="{8D7D379E-1D17-1B42-916E-8D96C870D5C5}" srcId="{7C4CCFF7-0F9D-0847-9636-301CCCBBA09F}" destId="{761E0801-4DF3-574E-A075-759C63C14197}" srcOrd="0" destOrd="0" parTransId="{6282AED6-29E9-6743-B642-CB364E6C9130}" sibTransId="{4E8DE68A-28CE-3045-92FF-91C1F868B0F1}"/>
    <dgm:cxn modelId="{E5316D0A-F377-7E49-AB3D-9AE4AC212BC8}" type="presParOf" srcId="{6FAA5854-7E44-2547-B6C1-3ADFC6B0E7A9}" destId="{2536B7B0-1F32-E040-B652-C7162C5A7B95}" srcOrd="0" destOrd="0" presId="urn:microsoft.com/office/officeart/2005/8/layout/radial4"/>
    <dgm:cxn modelId="{2A926F9D-0513-7245-8D2B-32CA7572496C}" type="presParOf" srcId="{6FAA5854-7E44-2547-B6C1-3ADFC6B0E7A9}" destId="{3C7D5B62-EBB1-0E43-AFEB-C8A18C8753A9}" srcOrd="1" destOrd="0" presId="urn:microsoft.com/office/officeart/2005/8/layout/radial4"/>
    <dgm:cxn modelId="{E5F1CE82-5A57-4A44-BC86-13B4225730F5}" type="presParOf" srcId="{6FAA5854-7E44-2547-B6C1-3ADFC6B0E7A9}" destId="{7A32FD28-AFF6-7249-9A9B-D48E6927392E}" srcOrd="2" destOrd="0" presId="urn:microsoft.com/office/officeart/2005/8/layout/radial4"/>
    <dgm:cxn modelId="{EE09B93B-A04B-EB49-88E0-4432E9536E15}" type="presParOf" srcId="{6FAA5854-7E44-2547-B6C1-3ADFC6B0E7A9}" destId="{6E12F871-B168-CA47-B21B-6C11294B2B66}" srcOrd="3" destOrd="0" presId="urn:microsoft.com/office/officeart/2005/8/layout/radial4"/>
    <dgm:cxn modelId="{006D47C8-05C0-B847-B58B-FBF05F1A952A}" type="presParOf" srcId="{6FAA5854-7E44-2547-B6C1-3ADFC6B0E7A9}" destId="{339B37F6-CAE4-1342-8851-CBED4620AB59}" srcOrd="4" destOrd="0" presId="urn:microsoft.com/office/officeart/2005/8/layout/radial4"/>
    <dgm:cxn modelId="{0D1A05E3-90CC-C14A-A356-6C0ACD71A582}" type="presParOf" srcId="{6FAA5854-7E44-2547-B6C1-3ADFC6B0E7A9}" destId="{4ADE4A13-487A-4D4C-9D60-4DCC8848C40B}" srcOrd="5" destOrd="0" presId="urn:microsoft.com/office/officeart/2005/8/layout/radial4"/>
    <dgm:cxn modelId="{09C4E4FB-0ABB-314E-9FD4-5AF8DBFB0FF7}" type="presParOf" srcId="{6FAA5854-7E44-2547-B6C1-3ADFC6B0E7A9}" destId="{DF7DCE5F-F1A0-1A43-B668-3795FE3D5EED}" srcOrd="6" destOrd="0" presId="urn:microsoft.com/office/officeart/2005/8/layout/radial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A93A79-95EA-3B43-BDEE-F16875614E50}" type="doc">
      <dgm:prSet loTypeId="urn:microsoft.com/office/officeart/2005/8/layout/lProcess1" loCatId="" qsTypeId="urn:microsoft.com/office/officeart/2005/8/quickstyle/simple2" qsCatId="simple" csTypeId="urn:microsoft.com/office/officeart/2005/8/colors/accent0_1" csCatId="mainScheme" phldr="1"/>
      <dgm:spPr/>
      <dgm:t>
        <a:bodyPr/>
        <a:lstStyle/>
        <a:p>
          <a:endParaRPr lang="en-US"/>
        </a:p>
      </dgm:t>
    </dgm:pt>
    <dgm:pt modelId="{63CEF4B5-61B0-D14E-8CC9-57BA4765F4A0}">
      <dgm:prSet/>
      <dgm:spPr>
        <a:solidFill>
          <a:srgbClr val="E8B54D"/>
        </a:solidFill>
      </dgm:spPr>
      <dgm:t>
        <a:bodyPr/>
        <a:lstStyle/>
        <a:p>
          <a:pPr rtl="0"/>
          <a:r>
            <a:rPr lang="en-US" b="1" i="0" baseline="0" noProof="0" dirty="0" smtClean="0"/>
            <a:t>Financial Returns</a:t>
          </a:r>
          <a:endParaRPr lang="en-US" noProof="0" dirty="0"/>
        </a:p>
      </dgm:t>
    </dgm:pt>
    <dgm:pt modelId="{C7AD4179-B72F-F246-AABD-638D5C0261EA}" type="parTrans" cxnId="{128462E7-6298-864E-910C-89CA6377E85E}">
      <dgm:prSet/>
      <dgm:spPr/>
      <dgm:t>
        <a:bodyPr/>
        <a:lstStyle/>
        <a:p>
          <a:endParaRPr lang="en-US"/>
        </a:p>
      </dgm:t>
    </dgm:pt>
    <dgm:pt modelId="{D7E6CDA9-18DB-B04E-9B91-BCD806029B58}" type="sibTrans" cxnId="{128462E7-6298-864E-910C-89CA6377E85E}">
      <dgm:prSet/>
      <dgm:spPr/>
      <dgm:t>
        <a:bodyPr/>
        <a:lstStyle/>
        <a:p>
          <a:endParaRPr lang="en-US"/>
        </a:p>
      </dgm:t>
    </dgm:pt>
    <dgm:pt modelId="{EC03A1B8-78D6-E94C-863D-8B388A13DD55}">
      <dgm:prSet/>
      <dgm:spPr/>
      <dgm:t>
        <a:bodyPr/>
        <a:lstStyle/>
        <a:p>
          <a:pPr rtl="0"/>
          <a:r>
            <a:rPr lang="en-US" b="0" i="0" baseline="0" noProof="0" dirty="0" smtClean="0"/>
            <a:t>Socially Referred Revenues</a:t>
          </a:r>
          <a:endParaRPr lang="en-US" noProof="0" dirty="0"/>
        </a:p>
      </dgm:t>
    </dgm:pt>
    <dgm:pt modelId="{82E767E2-55A9-D743-976B-3FD82A9A7103}" type="parTrans" cxnId="{D4FDDDC1-EDE5-DB42-9900-0887EBAF6A91}">
      <dgm:prSet/>
      <dgm:spPr/>
      <dgm:t>
        <a:bodyPr/>
        <a:lstStyle/>
        <a:p>
          <a:endParaRPr lang="en-US"/>
        </a:p>
      </dgm:t>
    </dgm:pt>
    <dgm:pt modelId="{308D5801-666F-BE4E-8313-8C961BC8145E}" type="sibTrans" cxnId="{D4FDDDC1-EDE5-DB42-9900-0887EBAF6A91}">
      <dgm:prSet/>
      <dgm:spPr/>
      <dgm:t>
        <a:bodyPr/>
        <a:lstStyle/>
        <a:p>
          <a:endParaRPr lang="en-US"/>
        </a:p>
      </dgm:t>
    </dgm:pt>
    <dgm:pt modelId="{FF1A10A3-F7E7-7346-9041-BE9F0EE8DBC3}">
      <dgm:prSet/>
      <dgm:spPr/>
      <dgm:t>
        <a:bodyPr/>
        <a:lstStyle/>
        <a:p>
          <a:pPr rtl="0"/>
          <a:r>
            <a:rPr lang="en-US" b="0" i="0" baseline="0" noProof="0" dirty="0" smtClean="0"/>
            <a:t>Media Equivalent Value</a:t>
          </a:r>
          <a:endParaRPr lang="en-US" noProof="0" dirty="0"/>
        </a:p>
      </dgm:t>
    </dgm:pt>
    <dgm:pt modelId="{EB24B535-F8E5-D645-B274-512ABC20630E}" type="parTrans" cxnId="{8390C174-7A43-6040-8E74-E2CDE7C64A46}">
      <dgm:prSet/>
      <dgm:spPr/>
      <dgm:t>
        <a:bodyPr/>
        <a:lstStyle/>
        <a:p>
          <a:endParaRPr lang="en-US"/>
        </a:p>
      </dgm:t>
    </dgm:pt>
    <dgm:pt modelId="{B0C11691-F021-DD48-8A76-E174281658AF}" type="sibTrans" cxnId="{8390C174-7A43-6040-8E74-E2CDE7C64A46}">
      <dgm:prSet/>
      <dgm:spPr/>
      <dgm:t>
        <a:bodyPr/>
        <a:lstStyle/>
        <a:p>
          <a:endParaRPr lang="en-US"/>
        </a:p>
      </dgm:t>
    </dgm:pt>
    <dgm:pt modelId="{E016C049-BA1A-0C4B-96B2-9AC7FBEEEC9A}">
      <dgm:prSet/>
      <dgm:spPr/>
      <dgm:t>
        <a:bodyPr/>
        <a:lstStyle/>
        <a:p>
          <a:pPr rtl="0"/>
          <a:r>
            <a:rPr lang="en-US" b="0" i="0" baseline="0" noProof="0" smtClean="0"/>
            <a:t>New Customers</a:t>
          </a:r>
          <a:endParaRPr lang="en-US" noProof="0"/>
        </a:p>
      </dgm:t>
    </dgm:pt>
    <dgm:pt modelId="{BF9AA258-9558-164A-B12A-0E4EC512D026}" type="parTrans" cxnId="{8F211124-F95C-A149-87FA-DB1180A3075A}">
      <dgm:prSet/>
      <dgm:spPr/>
      <dgm:t>
        <a:bodyPr/>
        <a:lstStyle/>
        <a:p>
          <a:endParaRPr lang="en-US"/>
        </a:p>
      </dgm:t>
    </dgm:pt>
    <dgm:pt modelId="{FCEA9ED1-B2DB-5141-9EAB-3848AB7EB1BA}" type="sibTrans" cxnId="{8F211124-F95C-A149-87FA-DB1180A3075A}">
      <dgm:prSet/>
      <dgm:spPr/>
      <dgm:t>
        <a:bodyPr/>
        <a:lstStyle/>
        <a:p>
          <a:endParaRPr lang="en-US"/>
        </a:p>
      </dgm:t>
    </dgm:pt>
    <dgm:pt modelId="{3FEF15FA-660E-8D49-84CD-61729ADF8DB6}">
      <dgm:prSet/>
      <dgm:spPr>
        <a:solidFill>
          <a:srgbClr val="E8B54D"/>
        </a:solidFill>
      </dgm:spPr>
      <dgm:t>
        <a:bodyPr/>
        <a:lstStyle/>
        <a:p>
          <a:pPr rtl="0"/>
          <a:r>
            <a:rPr lang="en-US" b="1" i="0" baseline="0" noProof="0" dirty="0" smtClean="0"/>
            <a:t>Non Financial Returns</a:t>
          </a:r>
          <a:endParaRPr lang="en-US" noProof="0" dirty="0"/>
        </a:p>
      </dgm:t>
    </dgm:pt>
    <dgm:pt modelId="{6C586A6C-5C7C-B04F-BED5-DD314BA9AB6B}" type="parTrans" cxnId="{D7D762BF-7990-E64D-81E1-87DAC3B1F475}">
      <dgm:prSet/>
      <dgm:spPr/>
      <dgm:t>
        <a:bodyPr/>
        <a:lstStyle/>
        <a:p>
          <a:endParaRPr lang="en-US"/>
        </a:p>
      </dgm:t>
    </dgm:pt>
    <dgm:pt modelId="{4DC2E009-6E19-874E-AA5A-AE07F4735E23}" type="sibTrans" cxnId="{D7D762BF-7990-E64D-81E1-87DAC3B1F475}">
      <dgm:prSet/>
      <dgm:spPr/>
      <dgm:t>
        <a:bodyPr/>
        <a:lstStyle/>
        <a:p>
          <a:endParaRPr lang="en-US"/>
        </a:p>
      </dgm:t>
    </dgm:pt>
    <dgm:pt modelId="{5F95337D-7795-5949-AE2C-A8B0A06A4545}">
      <dgm:prSet/>
      <dgm:spPr/>
      <dgm:t>
        <a:bodyPr/>
        <a:lstStyle/>
        <a:p>
          <a:pPr rtl="0"/>
          <a:r>
            <a:rPr lang="en-US" b="0" i="0" baseline="0" noProof="0" smtClean="0"/>
            <a:t>Brand Value</a:t>
          </a:r>
          <a:endParaRPr lang="en-US" noProof="0"/>
        </a:p>
      </dgm:t>
    </dgm:pt>
    <dgm:pt modelId="{85D286F2-A9BD-2A48-83D3-AAAFDB11383E}" type="parTrans" cxnId="{F355C03C-BDE3-F64A-AE01-28CA199F94EF}">
      <dgm:prSet/>
      <dgm:spPr/>
      <dgm:t>
        <a:bodyPr/>
        <a:lstStyle/>
        <a:p>
          <a:endParaRPr lang="en-US"/>
        </a:p>
      </dgm:t>
    </dgm:pt>
    <dgm:pt modelId="{92E8A8C8-76E3-5341-BA92-54112115F697}" type="sibTrans" cxnId="{F355C03C-BDE3-F64A-AE01-28CA199F94EF}">
      <dgm:prSet/>
      <dgm:spPr/>
      <dgm:t>
        <a:bodyPr/>
        <a:lstStyle/>
        <a:p>
          <a:endParaRPr lang="en-US"/>
        </a:p>
      </dgm:t>
    </dgm:pt>
    <dgm:pt modelId="{B875C358-4238-494E-9556-7AB4F5D765FA}">
      <dgm:prSet/>
      <dgm:spPr/>
      <dgm:t>
        <a:bodyPr/>
        <a:lstStyle/>
        <a:p>
          <a:pPr rtl="0"/>
          <a:r>
            <a:rPr lang="en-US" b="0" i="0" baseline="0" noProof="0" dirty="0" smtClean="0"/>
            <a:t>Customer Engagement</a:t>
          </a:r>
          <a:endParaRPr lang="en-US" noProof="0" dirty="0"/>
        </a:p>
      </dgm:t>
    </dgm:pt>
    <dgm:pt modelId="{B5BCF8F2-EAA8-A34C-8CE4-F64D3B7DE706}" type="parTrans" cxnId="{42D39A8C-79D8-3941-99A7-75A7983754CD}">
      <dgm:prSet/>
      <dgm:spPr/>
      <dgm:t>
        <a:bodyPr/>
        <a:lstStyle/>
        <a:p>
          <a:endParaRPr lang="en-US"/>
        </a:p>
      </dgm:t>
    </dgm:pt>
    <dgm:pt modelId="{A56EA9D3-8507-7A47-B832-986D647A1100}" type="sibTrans" cxnId="{42D39A8C-79D8-3941-99A7-75A7983754CD}">
      <dgm:prSet/>
      <dgm:spPr/>
      <dgm:t>
        <a:bodyPr/>
        <a:lstStyle/>
        <a:p>
          <a:endParaRPr lang="en-US"/>
        </a:p>
      </dgm:t>
    </dgm:pt>
    <dgm:pt modelId="{B7CE215A-1A6C-5843-9235-76E58F019D7C}">
      <dgm:prSet/>
      <dgm:spPr/>
      <dgm:t>
        <a:bodyPr/>
        <a:lstStyle/>
        <a:p>
          <a:pPr rtl="0"/>
          <a:r>
            <a:rPr lang="en-US" noProof="0" smtClean="0"/>
            <a:t>Market share increase</a:t>
          </a:r>
          <a:endParaRPr lang="en-US" noProof="0"/>
        </a:p>
      </dgm:t>
    </dgm:pt>
    <dgm:pt modelId="{5AEB61B9-9562-804D-A038-F84475B8FD86}" type="parTrans" cxnId="{65DF2688-02B3-FD49-A722-4465FE13DE43}">
      <dgm:prSet/>
      <dgm:spPr/>
      <dgm:t>
        <a:bodyPr/>
        <a:lstStyle/>
        <a:p>
          <a:endParaRPr lang="en-US"/>
        </a:p>
      </dgm:t>
    </dgm:pt>
    <dgm:pt modelId="{F857ABCD-6257-F346-B48F-19E43F361C09}" type="sibTrans" cxnId="{65DF2688-02B3-FD49-A722-4465FE13DE43}">
      <dgm:prSet/>
      <dgm:spPr/>
      <dgm:t>
        <a:bodyPr/>
        <a:lstStyle/>
        <a:p>
          <a:endParaRPr lang="en-US"/>
        </a:p>
      </dgm:t>
    </dgm:pt>
    <dgm:pt modelId="{9D0E2C98-A3EB-AD47-874B-45645C80BCF4}">
      <dgm:prSet/>
      <dgm:spPr/>
      <dgm:t>
        <a:bodyPr/>
        <a:lstStyle/>
        <a:p>
          <a:pPr rtl="0"/>
          <a:r>
            <a:rPr lang="en-US" b="0" i="0" baseline="0" noProof="0" smtClean="0"/>
            <a:t>New Leads, Referrals and Impressions</a:t>
          </a:r>
          <a:endParaRPr lang="en-US" noProof="0"/>
        </a:p>
      </dgm:t>
    </dgm:pt>
    <dgm:pt modelId="{43F87878-0D57-CC41-B556-7ACEB50F85C1}" type="parTrans" cxnId="{D91EA2AE-1DD0-3F49-9589-CF392F4DDF83}">
      <dgm:prSet/>
      <dgm:spPr/>
      <dgm:t>
        <a:bodyPr/>
        <a:lstStyle/>
        <a:p>
          <a:endParaRPr lang="en-US"/>
        </a:p>
      </dgm:t>
    </dgm:pt>
    <dgm:pt modelId="{3DDE9C71-B4B1-DF4B-A506-66D8FB40610D}" type="sibTrans" cxnId="{D91EA2AE-1DD0-3F49-9589-CF392F4DDF83}">
      <dgm:prSet/>
      <dgm:spPr/>
      <dgm:t>
        <a:bodyPr/>
        <a:lstStyle/>
        <a:p>
          <a:endParaRPr lang="en-US"/>
        </a:p>
      </dgm:t>
    </dgm:pt>
    <dgm:pt modelId="{817943EC-23C3-414D-80D3-815599257477}">
      <dgm:prSet/>
      <dgm:spPr/>
      <dgm:t>
        <a:bodyPr/>
        <a:lstStyle/>
        <a:p>
          <a:pPr rtl="0"/>
          <a:r>
            <a:rPr lang="en-US" noProof="0" dirty="0" smtClean="0"/>
            <a:t>Customer Satisfaction </a:t>
          </a:r>
          <a:endParaRPr lang="en-US" noProof="0" dirty="0"/>
        </a:p>
      </dgm:t>
    </dgm:pt>
    <dgm:pt modelId="{34730A85-69E1-A247-AF7E-EB2F199975A1}" type="parTrans" cxnId="{306E8199-D137-3B44-AE20-7FA13856211B}">
      <dgm:prSet/>
      <dgm:spPr/>
      <dgm:t>
        <a:bodyPr/>
        <a:lstStyle/>
        <a:p>
          <a:endParaRPr lang="en-US"/>
        </a:p>
      </dgm:t>
    </dgm:pt>
    <dgm:pt modelId="{18F09029-01BF-9D44-8806-43926992001E}" type="sibTrans" cxnId="{306E8199-D137-3B44-AE20-7FA13856211B}">
      <dgm:prSet/>
      <dgm:spPr/>
      <dgm:t>
        <a:bodyPr/>
        <a:lstStyle/>
        <a:p>
          <a:endParaRPr lang="en-US"/>
        </a:p>
      </dgm:t>
    </dgm:pt>
    <dgm:pt modelId="{AE0AF3BA-7F23-9D44-8C60-CB84C4AAE979}" type="pres">
      <dgm:prSet presAssocID="{A6A93A79-95EA-3B43-BDEE-F16875614E50}" presName="Name0" presStyleCnt="0">
        <dgm:presLayoutVars>
          <dgm:dir/>
          <dgm:animLvl val="lvl"/>
          <dgm:resizeHandles val="exact"/>
        </dgm:presLayoutVars>
      </dgm:prSet>
      <dgm:spPr/>
      <dgm:t>
        <a:bodyPr/>
        <a:lstStyle/>
        <a:p>
          <a:endParaRPr lang="en-US"/>
        </a:p>
      </dgm:t>
    </dgm:pt>
    <dgm:pt modelId="{8149CF99-7371-ED40-9DCF-722A641A9CC5}" type="pres">
      <dgm:prSet presAssocID="{63CEF4B5-61B0-D14E-8CC9-57BA4765F4A0}" presName="vertFlow" presStyleCnt="0"/>
      <dgm:spPr/>
    </dgm:pt>
    <dgm:pt modelId="{86C59071-2D76-8340-996E-7B722B15D342}" type="pres">
      <dgm:prSet presAssocID="{63CEF4B5-61B0-D14E-8CC9-57BA4765F4A0}" presName="header" presStyleLbl="node1" presStyleIdx="0" presStyleCnt="2"/>
      <dgm:spPr/>
      <dgm:t>
        <a:bodyPr/>
        <a:lstStyle/>
        <a:p>
          <a:endParaRPr lang="en-US"/>
        </a:p>
      </dgm:t>
    </dgm:pt>
    <dgm:pt modelId="{CFC9AC65-EE64-5A42-BD52-AE3B1562D052}" type="pres">
      <dgm:prSet presAssocID="{82E767E2-55A9-D743-976B-3FD82A9A7103}" presName="parTrans" presStyleLbl="sibTrans2D1" presStyleIdx="0" presStyleCnt="8"/>
      <dgm:spPr/>
      <dgm:t>
        <a:bodyPr/>
        <a:lstStyle/>
        <a:p>
          <a:endParaRPr lang="en-US"/>
        </a:p>
      </dgm:t>
    </dgm:pt>
    <dgm:pt modelId="{48094F40-9533-1141-BCB2-966BA709236C}" type="pres">
      <dgm:prSet presAssocID="{EC03A1B8-78D6-E94C-863D-8B388A13DD55}" presName="child" presStyleLbl="alignAccFollowNode1" presStyleIdx="0" presStyleCnt="8">
        <dgm:presLayoutVars>
          <dgm:chMax val="0"/>
          <dgm:bulletEnabled val="1"/>
        </dgm:presLayoutVars>
      </dgm:prSet>
      <dgm:spPr/>
      <dgm:t>
        <a:bodyPr/>
        <a:lstStyle/>
        <a:p>
          <a:endParaRPr lang="en-US"/>
        </a:p>
      </dgm:t>
    </dgm:pt>
    <dgm:pt modelId="{DC08F982-FFE6-7E47-917D-7077683D34BC}" type="pres">
      <dgm:prSet presAssocID="{308D5801-666F-BE4E-8313-8C961BC8145E}" presName="sibTrans" presStyleLbl="sibTrans2D1" presStyleIdx="1" presStyleCnt="8"/>
      <dgm:spPr/>
      <dgm:t>
        <a:bodyPr/>
        <a:lstStyle/>
        <a:p>
          <a:endParaRPr lang="en-US"/>
        </a:p>
      </dgm:t>
    </dgm:pt>
    <dgm:pt modelId="{BCD24752-7BDE-8D4E-B2E3-EEBDEBA8EFA4}" type="pres">
      <dgm:prSet presAssocID="{FF1A10A3-F7E7-7346-9041-BE9F0EE8DBC3}" presName="child" presStyleLbl="alignAccFollowNode1" presStyleIdx="1" presStyleCnt="8">
        <dgm:presLayoutVars>
          <dgm:chMax val="0"/>
          <dgm:bulletEnabled val="1"/>
        </dgm:presLayoutVars>
      </dgm:prSet>
      <dgm:spPr/>
      <dgm:t>
        <a:bodyPr/>
        <a:lstStyle/>
        <a:p>
          <a:endParaRPr lang="en-US"/>
        </a:p>
      </dgm:t>
    </dgm:pt>
    <dgm:pt modelId="{70C29A0A-B6F0-B641-BA23-9FD97DA85776}" type="pres">
      <dgm:prSet presAssocID="{B0C11691-F021-DD48-8A76-E174281658AF}" presName="sibTrans" presStyleLbl="sibTrans2D1" presStyleIdx="2" presStyleCnt="8"/>
      <dgm:spPr/>
      <dgm:t>
        <a:bodyPr/>
        <a:lstStyle/>
        <a:p>
          <a:endParaRPr lang="en-US"/>
        </a:p>
      </dgm:t>
    </dgm:pt>
    <dgm:pt modelId="{8FAE7035-5B88-9844-836C-B2DD2A3E1D70}" type="pres">
      <dgm:prSet presAssocID="{E016C049-BA1A-0C4B-96B2-9AC7FBEEEC9A}" presName="child" presStyleLbl="alignAccFollowNode1" presStyleIdx="2" presStyleCnt="8">
        <dgm:presLayoutVars>
          <dgm:chMax val="0"/>
          <dgm:bulletEnabled val="1"/>
        </dgm:presLayoutVars>
      </dgm:prSet>
      <dgm:spPr/>
      <dgm:t>
        <a:bodyPr/>
        <a:lstStyle/>
        <a:p>
          <a:endParaRPr lang="en-US"/>
        </a:p>
      </dgm:t>
    </dgm:pt>
    <dgm:pt modelId="{DE4B8D15-4C81-9A4E-ABF1-C603CA6A4E24}" type="pres">
      <dgm:prSet presAssocID="{FCEA9ED1-B2DB-5141-9EAB-3848AB7EB1BA}" presName="sibTrans" presStyleLbl="sibTrans2D1" presStyleIdx="3" presStyleCnt="8"/>
      <dgm:spPr/>
      <dgm:t>
        <a:bodyPr/>
        <a:lstStyle/>
        <a:p>
          <a:endParaRPr lang="en-US"/>
        </a:p>
      </dgm:t>
    </dgm:pt>
    <dgm:pt modelId="{B87ECD9D-F3C4-F449-9269-2FA643569119}" type="pres">
      <dgm:prSet presAssocID="{B7CE215A-1A6C-5843-9235-76E58F019D7C}" presName="child" presStyleLbl="alignAccFollowNode1" presStyleIdx="3" presStyleCnt="8">
        <dgm:presLayoutVars>
          <dgm:chMax val="0"/>
          <dgm:bulletEnabled val="1"/>
        </dgm:presLayoutVars>
      </dgm:prSet>
      <dgm:spPr/>
      <dgm:t>
        <a:bodyPr/>
        <a:lstStyle/>
        <a:p>
          <a:endParaRPr lang="en-US"/>
        </a:p>
      </dgm:t>
    </dgm:pt>
    <dgm:pt modelId="{9662EB17-2649-6547-8C98-FA0D49EACA51}" type="pres">
      <dgm:prSet presAssocID="{F857ABCD-6257-F346-B48F-19E43F361C09}" presName="sibTrans" presStyleLbl="sibTrans2D1" presStyleIdx="4" presStyleCnt="8"/>
      <dgm:spPr/>
      <dgm:t>
        <a:bodyPr/>
        <a:lstStyle/>
        <a:p>
          <a:endParaRPr lang="en-US"/>
        </a:p>
      </dgm:t>
    </dgm:pt>
    <dgm:pt modelId="{65E7626A-5112-724F-A604-A65ABC209A87}" type="pres">
      <dgm:prSet presAssocID="{9D0E2C98-A3EB-AD47-874B-45645C80BCF4}" presName="child" presStyleLbl="alignAccFollowNode1" presStyleIdx="4" presStyleCnt="8">
        <dgm:presLayoutVars>
          <dgm:chMax val="0"/>
          <dgm:bulletEnabled val="1"/>
        </dgm:presLayoutVars>
      </dgm:prSet>
      <dgm:spPr/>
      <dgm:t>
        <a:bodyPr/>
        <a:lstStyle/>
        <a:p>
          <a:endParaRPr lang="en-US"/>
        </a:p>
      </dgm:t>
    </dgm:pt>
    <dgm:pt modelId="{23B2B7A0-EB84-6541-B646-CF0432365D59}" type="pres">
      <dgm:prSet presAssocID="{63CEF4B5-61B0-D14E-8CC9-57BA4765F4A0}" presName="hSp" presStyleCnt="0"/>
      <dgm:spPr/>
    </dgm:pt>
    <dgm:pt modelId="{8DC03AB1-069F-4649-A648-90A32D325A4E}" type="pres">
      <dgm:prSet presAssocID="{3FEF15FA-660E-8D49-84CD-61729ADF8DB6}" presName="vertFlow" presStyleCnt="0"/>
      <dgm:spPr/>
    </dgm:pt>
    <dgm:pt modelId="{90080183-EA16-1E4B-910B-E986ACE188E1}" type="pres">
      <dgm:prSet presAssocID="{3FEF15FA-660E-8D49-84CD-61729ADF8DB6}" presName="header" presStyleLbl="node1" presStyleIdx="1" presStyleCnt="2"/>
      <dgm:spPr/>
      <dgm:t>
        <a:bodyPr/>
        <a:lstStyle/>
        <a:p>
          <a:endParaRPr lang="en-US"/>
        </a:p>
      </dgm:t>
    </dgm:pt>
    <dgm:pt modelId="{2865AD6B-5CC8-8240-8F09-7FEE78C7AB98}" type="pres">
      <dgm:prSet presAssocID="{85D286F2-A9BD-2A48-83D3-AAAFDB11383E}" presName="parTrans" presStyleLbl="sibTrans2D1" presStyleIdx="5" presStyleCnt="8"/>
      <dgm:spPr/>
      <dgm:t>
        <a:bodyPr/>
        <a:lstStyle/>
        <a:p>
          <a:endParaRPr lang="en-US"/>
        </a:p>
      </dgm:t>
    </dgm:pt>
    <dgm:pt modelId="{707B83E7-526B-BA44-8755-70064F84AFC6}" type="pres">
      <dgm:prSet presAssocID="{5F95337D-7795-5949-AE2C-A8B0A06A4545}" presName="child" presStyleLbl="alignAccFollowNode1" presStyleIdx="5" presStyleCnt="8">
        <dgm:presLayoutVars>
          <dgm:chMax val="0"/>
          <dgm:bulletEnabled val="1"/>
        </dgm:presLayoutVars>
      </dgm:prSet>
      <dgm:spPr/>
      <dgm:t>
        <a:bodyPr/>
        <a:lstStyle/>
        <a:p>
          <a:endParaRPr lang="en-US"/>
        </a:p>
      </dgm:t>
    </dgm:pt>
    <dgm:pt modelId="{C304E801-95CA-6B41-812D-DD6463717805}" type="pres">
      <dgm:prSet presAssocID="{92E8A8C8-76E3-5341-BA92-54112115F697}" presName="sibTrans" presStyleLbl="sibTrans2D1" presStyleIdx="6" presStyleCnt="8"/>
      <dgm:spPr/>
      <dgm:t>
        <a:bodyPr/>
        <a:lstStyle/>
        <a:p>
          <a:endParaRPr lang="en-US"/>
        </a:p>
      </dgm:t>
    </dgm:pt>
    <dgm:pt modelId="{6B2A72BD-6A48-2444-8B50-5CF6B9B0628D}" type="pres">
      <dgm:prSet presAssocID="{B875C358-4238-494E-9556-7AB4F5D765FA}" presName="child" presStyleLbl="alignAccFollowNode1" presStyleIdx="6" presStyleCnt="8">
        <dgm:presLayoutVars>
          <dgm:chMax val="0"/>
          <dgm:bulletEnabled val="1"/>
        </dgm:presLayoutVars>
      </dgm:prSet>
      <dgm:spPr/>
      <dgm:t>
        <a:bodyPr/>
        <a:lstStyle/>
        <a:p>
          <a:endParaRPr lang="en-US"/>
        </a:p>
      </dgm:t>
    </dgm:pt>
    <dgm:pt modelId="{E1A3FA02-A079-2F40-8417-BBF551D1ED01}" type="pres">
      <dgm:prSet presAssocID="{A56EA9D3-8507-7A47-B832-986D647A1100}" presName="sibTrans" presStyleLbl="sibTrans2D1" presStyleIdx="7" presStyleCnt="8"/>
      <dgm:spPr/>
      <dgm:t>
        <a:bodyPr/>
        <a:lstStyle/>
        <a:p>
          <a:endParaRPr lang="en-US"/>
        </a:p>
      </dgm:t>
    </dgm:pt>
    <dgm:pt modelId="{3291834F-A61D-E848-9B24-4F41235BB429}" type="pres">
      <dgm:prSet presAssocID="{817943EC-23C3-414D-80D3-815599257477}" presName="child" presStyleLbl="alignAccFollowNode1" presStyleIdx="7" presStyleCnt="8">
        <dgm:presLayoutVars>
          <dgm:chMax val="0"/>
          <dgm:bulletEnabled val="1"/>
        </dgm:presLayoutVars>
      </dgm:prSet>
      <dgm:spPr/>
      <dgm:t>
        <a:bodyPr/>
        <a:lstStyle/>
        <a:p>
          <a:endParaRPr lang="en-US"/>
        </a:p>
      </dgm:t>
    </dgm:pt>
  </dgm:ptLst>
  <dgm:cxnLst>
    <dgm:cxn modelId="{A5822633-9455-3443-A967-C75609245FB2}" type="presOf" srcId="{308D5801-666F-BE4E-8313-8C961BC8145E}" destId="{DC08F982-FFE6-7E47-917D-7077683D34BC}" srcOrd="0" destOrd="0" presId="urn:microsoft.com/office/officeart/2005/8/layout/lProcess1"/>
    <dgm:cxn modelId="{8F211124-F95C-A149-87FA-DB1180A3075A}" srcId="{63CEF4B5-61B0-D14E-8CC9-57BA4765F4A0}" destId="{E016C049-BA1A-0C4B-96B2-9AC7FBEEEC9A}" srcOrd="2" destOrd="0" parTransId="{BF9AA258-9558-164A-B12A-0E4EC512D026}" sibTransId="{FCEA9ED1-B2DB-5141-9EAB-3848AB7EB1BA}"/>
    <dgm:cxn modelId="{42D39A8C-79D8-3941-99A7-75A7983754CD}" srcId="{3FEF15FA-660E-8D49-84CD-61729ADF8DB6}" destId="{B875C358-4238-494E-9556-7AB4F5D765FA}" srcOrd="1" destOrd="0" parTransId="{B5BCF8F2-EAA8-A34C-8CE4-F64D3B7DE706}" sibTransId="{A56EA9D3-8507-7A47-B832-986D647A1100}"/>
    <dgm:cxn modelId="{D91EA2AE-1DD0-3F49-9589-CF392F4DDF83}" srcId="{63CEF4B5-61B0-D14E-8CC9-57BA4765F4A0}" destId="{9D0E2C98-A3EB-AD47-874B-45645C80BCF4}" srcOrd="4" destOrd="0" parTransId="{43F87878-0D57-CC41-B556-7ACEB50F85C1}" sibTransId="{3DDE9C71-B4B1-DF4B-A506-66D8FB40610D}"/>
    <dgm:cxn modelId="{40365F8F-F8A4-1043-9952-C4322CC0D77D}" type="presOf" srcId="{FCEA9ED1-B2DB-5141-9EAB-3848AB7EB1BA}" destId="{DE4B8D15-4C81-9A4E-ABF1-C603CA6A4E24}" srcOrd="0" destOrd="0" presId="urn:microsoft.com/office/officeart/2005/8/layout/lProcess1"/>
    <dgm:cxn modelId="{306E8199-D137-3B44-AE20-7FA13856211B}" srcId="{3FEF15FA-660E-8D49-84CD-61729ADF8DB6}" destId="{817943EC-23C3-414D-80D3-815599257477}" srcOrd="2" destOrd="0" parTransId="{34730A85-69E1-A247-AF7E-EB2F199975A1}" sibTransId="{18F09029-01BF-9D44-8806-43926992001E}"/>
    <dgm:cxn modelId="{5C7D7C2D-0146-4740-84C2-1B1880EF5E0B}" type="presOf" srcId="{3FEF15FA-660E-8D49-84CD-61729ADF8DB6}" destId="{90080183-EA16-1E4B-910B-E986ACE188E1}" srcOrd="0" destOrd="0" presId="urn:microsoft.com/office/officeart/2005/8/layout/lProcess1"/>
    <dgm:cxn modelId="{BF0AA60E-C9D5-3246-B325-F35E49962D0D}" type="presOf" srcId="{FF1A10A3-F7E7-7346-9041-BE9F0EE8DBC3}" destId="{BCD24752-7BDE-8D4E-B2E3-EEBDEBA8EFA4}" srcOrd="0" destOrd="0" presId="urn:microsoft.com/office/officeart/2005/8/layout/lProcess1"/>
    <dgm:cxn modelId="{438AC250-0017-8345-99E3-CAAB655FDE7E}" type="presOf" srcId="{92E8A8C8-76E3-5341-BA92-54112115F697}" destId="{C304E801-95CA-6B41-812D-DD6463717805}" srcOrd="0" destOrd="0" presId="urn:microsoft.com/office/officeart/2005/8/layout/lProcess1"/>
    <dgm:cxn modelId="{F355C03C-BDE3-F64A-AE01-28CA199F94EF}" srcId="{3FEF15FA-660E-8D49-84CD-61729ADF8DB6}" destId="{5F95337D-7795-5949-AE2C-A8B0A06A4545}" srcOrd="0" destOrd="0" parTransId="{85D286F2-A9BD-2A48-83D3-AAAFDB11383E}" sibTransId="{92E8A8C8-76E3-5341-BA92-54112115F697}"/>
    <dgm:cxn modelId="{4EDB3DEF-B068-984C-90F1-71E19FAE8D70}" type="presOf" srcId="{9D0E2C98-A3EB-AD47-874B-45645C80BCF4}" destId="{65E7626A-5112-724F-A604-A65ABC209A87}" srcOrd="0" destOrd="0" presId="urn:microsoft.com/office/officeart/2005/8/layout/lProcess1"/>
    <dgm:cxn modelId="{6CE0F5A2-0D5F-8649-BE81-B889D4D3D9DA}" type="presOf" srcId="{F857ABCD-6257-F346-B48F-19E43F361C09}" destId="{9662EB17-2649-6547-8C98-FA0D49EACA51}" srcOrd="0" destOrd="0" presId="urn:microsoft.com/office/officeart/2005/8/layout/lProcess1"/>
    <dgm:cxn modelId="{121F0B32-F020-E44F-A0DB-14DAED51F496}" type="presOf" srcId="{E016C049-BA1A-0C4B-96B2-9AC7FBEEEC9A}" destId="{8FAE7035-5B88-9844-836C-B2DD2A3E1D70}" srcOrd="0" destOrd="0" presId="urn:microsoft.com/office/officeart/2005/8/layout/lProcess1"/>
    <dgm:cxn modelId="{A2D25198-9F51-E741-9233-DFA9F7CFA89A}" type="presOf" srcId="{A56EA9D3-8507-7A47-B832-986D647A1100}" destId="{E1A3FA02-A079-2F40-8417-BBF551D1ED01}" srcOrd="0" destOrd="0" presId="urn:microsoft.com/office/officeart/2005/8/layout/lProcess1"/>
    <dgm:cxn modelId="{D4FDDDC1-EDE5-DB42-9900-0887EBAF6A91}" srcId="{63CEF4B5-61B0-D14E-8CC9-57BA4765F4A0}" destId="{EC03A1B8-78D6-E94C-863D-8B388A13DD55}" srcOrd="0" destOrd="0" parTransId="{82E767E2-55A9-D743-976B-3FD82A9A7103}" sibTransId="{308D5801-666F-BE4E-8313-8C961BC8145E}"/>
    <dgm:cxn modelId="{EEDF2DF0-FDD8-2144-BB28-95C5A58719E5}" type="presOf" srcId="{B0C11691-F021-DD48-8A76-E174281658AF}" destId="{70C29A0A-B6F0-B641-BA23-9FD97DA85776}" srcOrd="0" destOrd="0" presId="urn:microsoft.com/office/officeart/2005/8/layout/lProcess1"/>
    <dgm:cxn modelId="{92B316A7-2544-114A-96CD-33C48CB2A29E}" type="presOf" srcId="{817943EC-23C3-414D-80D3-815599257477}" destId="{3291834F-A61D-E848-9B24-4F41235BB429}" srcOrd="0" destOrd="0" presId="urn:microsoft.com/office/officeart/2005/8/layout/lProcess1"/>
    <dgm:cxn modelId="{8EAC6BB4-EC1E-A546-B449-0126A1CC3BEE}" type="presOf" srcId="{85D286F2-A9BD-2A48-83D3-AAAFDB11383E}" destId="{2865AD6B-5CC8-8240-8F09-7FEE78C7AB98}" srcOrd="0" destOrd="0" presId="urn:microsoft.com/office/officeart/2005/8/layout/lProcess1"/>
    <dgm:cxn modelId="{8390C174-7A43-6040-8E74-E2CDE7C64A46}" srcId="{63CEF4B5-61B0-D14E-8CC9-57BA4765F4A0}" destId="{FF1A10A3-F7E7-7346-9041-BE9F0EE8DBC3}" srcOrd="1" destOrd="0" parTransId="{EB24B535-F8E5-D645-B274-512ABC20630E}" sibTransId="{B0C11691-F021-DD48-8A76-E174281658AF}"/>
    <dgm:cxn modelId="{9E7A7B45-9B4D-434C-B3CC-EB2B25970804}" type="presOf" srcId="{82E767E2-55A9-D743-976B-3FD82A9A7103}" destId="{CFC9AC65-EE64-5A42-BD52-AE3B1562D052}" srcOrd="0" destOrd="0" presId="urn:microsoft.com/office/officeart/2005/8/layout/lProcess1"/>
    <dgm:cxn modelId="{2E94F4DD-E367-D940-8F66-06192FA63036}" type="presOf" srcId="{63CEF4B5-61B0-D14E-8CC9-57BA4765F4A0}" destId="{86C59071-2D76-8340-996E-7B722B15D342}" srcOrd="0" destOrd="0" presId="urn:microsoft.com/office/officeart/2005/8/layout/lProcess1"/>
    <dgm:cxn modelId="{A6A84EC6-D830-A84E-BA10-CA2B315664A3}" type="presOf" srcId="{B7CE215A-1A6C-5843-9235-76E58F019D7C}" destId="{B87ECD9D-F3C4-F449-9269-2FA643569119}" srcOrd="0" destOrd="0" presId="urn:microsoft.com/office/officeart/2005/8/layout/lProcess1"/>
    <dgm:cxn modelId="{AC9BBFD7-4827-DB4E-8271-C58DBA0466F6}" type="presOf" srcId="{5F95337D-7795-5949-AE2C-A8B0A06A4545}" destId="{707B83E7-526B-BA44-8755-70064F84AFC6}" srcOrd="0" destOrd="0" presId="urn:microsoft.com/office/officeart/2005/8/layout/lProcess1"/>
    <dgm:cxn modelId="{D7D762BF-7990-E64D-81E1-87DAC3B1F475}" srcId="{A6A93A79-95EA-3B43-BDEE-F16875614E50}" destId="{3FEF15FA-660E-8D49-84CD-61729ADF8DB6}" srcOrd="1" destOrd="0" parTransId="{6C586A6C-5C7C-B04F-BED5-DD314BA9AB6B}" sibTransId="{4DC2E009-6E19-874E-AA5A-AE07F4735E23}"/>
    <dgm:cxn modelId="{F1D27743-B2A7-D443-81FC-6C92B9A0706D}" type="presOf" srcId="{EC03A1B8-78D6-E94C-863D-8B388A13DD55}" destId="{48094F40-9533-1141-BCB2-966BA709236C}" srcOrd="0" destOrd="0" presId="urn:microsoft.com/office/officeart/2005/8/layout/lProcess1"/>
    <dgm:cxn modelId="{DB232783-CBB2-8649-8D48-75A91B981562}" type="presOf" srcId="{B875C358-4238-494E-9556-7AB4F5D765FA}" destId="{6B2A72BD-6A48-2444-8B50-5CF6B9B0628D}" srcOrd="0" destOrd="0" presId="urn:microsoft.com/office/officeart/2005/8/layout/lProcess1"/>
    <dgm:cxn modelId="{65DF2688-02B3-FD49-A722-4465FE13DE43}" srcId="{63CEF4B5-61B0-D14E-8CC9-57BA4765F4A0}" destId="{B7CE215A-1A6C-5843-9235-76E58F019D7C}" srcOrd="3" destOrd="0" parTransId="{5AEB61B9-9562-804D-A038-F84475B8FD86}" sibTransId="{F857ABCD-6257-F346-B48F-19E43F361C09}"/>
    <dgm:cxn modelId="{128462E7-6298-864E-910C-89CA6377E85E}" srcId="{A6A93A79-95EA-3B43-BDEE-F16875614E50}" destId="{63CEF4B5-61B0-D14E-8CC9-57BA4765F4A0}" srcOrd="0" destOrd="0" parTransId="{C7AD4179-B72F-F246-AABD-638D5C0261EA}" sibTransId="{D7E6CDA9-18DB-B04E-9B91-BCD806029B58}"/>
    <dgm:cxn modelId="{B08D770D-5063-7741-B1D9-118F72163060}" type="presOf" srcId="{A6A93A79-95EA-3B43-BDEE-F16875614E50}" destId="{AE0AF3BA-7F23-9D44-8C60-CB84C4AAE979}" srcOrd="0" destOrd="0" presId="urn:microsoft.com/office/officeart/2005/8/layout/lProcess1"/>
    <dgm:cxn modelId="{B8D7740F-C86A-EB46-A23C-428889CBFFBD}" type="presParOf" srcId="{AE0AF3BA-7F23-9D44-8C60-CB84C4AAE979}" destId="{8149CF99-7371-ED40-9DCF-722A641A9CC5}" srcOrd="0" destOrd="0" presId="urn:microsoft.com/office/officeart/2005/8/layout/lProcess1"/>
    <dgm:cxn modelId="{4DC027E6-7FBE-5544-B12B-FED34A7EFE08}" type="presParOf" srcId="{8149CF99-7371-ED40-9DCF-722A641A9CC5}" destId="{86C59071-2D76-8340-996E-7B722B15D342}" srcOrd="0" destOrd="0" presId="urn:microsoft.com/office/officeart/2005/8/layout/lProcess1"/>
    <dgm:cxn modelId="{68250358-F5ED-6548-8D79-9518D4066B67}" type="presParOf" srcId="{8149CF99-7371-ED40-9DCF-722A641A9CC5}" destId="{CFC9AC65-EE64-5A42-BD52-AE3B1562D052}" srcOrd="1" destOrd="0" presId="urn:microsoft.com/office/officeart/2005/8/layout/lProcess1"/>
    <dgm:cxn modelId="{5D4E8851-D677-7E40-B347-ECA43651729E}" type="presParOf" srcId="{8149CF99-7371-ED40-9DCF-722A641A9CC5}" destId="{48094F40-9533-1141-BCB2-966BA709236C}" srcOrd="2" destOrd="0" presId="urn:microsoft.com/office/officeart/2005/8/layout/lProcess1"/>
    <dgm:cxn modelId="{9F979F17-DBAA-3F43-82C9-C1174BFC6610}" type="presParOf" srcId="{8149CF99-7371-ED40-9DCF-722A641A9CC5}" destId="{DC08F982-FFE6-7E47-917D-7077683D34BC}" srcOrd="3" destOrd="0" presId="urn:microsoft.com/office/officeart/2005/8/layout/lProcess1"/>
    <dgm:cxn modelId="{96971BC8-BB06-BE48-8CFA-435DDD3A9982}" type="presParOf" srcId="{8149CF99-7371-ED40-9DCF-722A641A9CC5}" destId="{BCD24752-7BDE-8D4E-B2E3-EEBDEBA8EFA4}" srcOrd="4" destOrd="0" presId="urn:microsoft.com/office/officeart/2005/8/layout/lProcess1"/>
    <dgm:cxn modelId="{EBF5AA34-8FC4-044D-AF92-028D89B17C57}" type="presParOf" srcId="{8149CF99-7371-ED40-9DCF-722A641A9CC5}" destId="{70C29A0A-B6F0-B641-BA23-9FD97DA85776}" srcOrd="5" destOrd="0" presId="urn:microsoft.com/office/officeart/2005/8/layout/lProcess1"/>
    <dgm:cxn modelId="{E73A87E6-7B1B-EE4B-9219-37A8201A446D}" type="presParOf" srcId="{8149CF99-7371-ED40-9DCF-722A641A9CC5}" destId="{8FAE7035-5B88-9844-836C-B2DD2A3E1D70}" srcOrd="6" destOrd="0" presId="urn:microsoft.com/office/officeart/2005/8/layout/lProcess1"/>
    <dgm:cxn modelId="{DC2E0372-EE3C-0945-8012-B9AB71584C0C}" type="presParOf" srcId="{8149CF99-7371-ED40-9DCF-722A641A9CC5}" destId="{DE4B8D15-4C81-9A4E-ABF1-C603CA6A4E24}" srcOrd="7" destOrd="0" presId="urn:microsoft.com/office/officeart/2005/8/layout/lProcess1"/>
    <dgm:cxn modelId="{C9BFCB08-8C27-E142-8577-1A1574F65E3F}" type="presParOf" srcId="{8149CF99-7371-ED40-9DCF-722A641A9CC5}" destId="{B87ECD9D-F3C4-F449-9269-2FA643569119}" srcOrd="8" destOrd="0" presId="urn:microsoft.com/office/officeart/2005/8/layout/lProcess1"/>
    <dgm:cxn modelId="{C04622DB-03CC-EA41-B5B4-BD308FDF14A0}" type="presParOf" srcId="{8149CF99-7371-ED40-9DCF-722A641A9CC5}" destId="{9662EB17-2649-6547-8C98-FA0D49EACA51}" srcOrd="9" destOrd="0" presId="urn:microsoft.com/office/officeart/2005/8/layout/lProcess1"/>
    <dgm:cxn modelId="{CDC4B954-FDD2-444B-8C58-A246F2E23259}" type="presParOf" srcId="{8149CF99-7371-ED40-9DCF-722A641A9CC5}" destId="{65E7626A-5112-724F-A604-A65ABC209A87}" srcOrd="10" destOrd="0" presId="urn:microsoft.com/office/officeart/2005/8/layout/lProcess1"/>
    <dgm:cxn modelId="{0E703405-42D5-A24A-A1A6-01BCD5A98626}" type="presParOf" srcId="{AE0AF3BA-7F23-9D44-8C60-CB84C4AAE979}" destId="{23B2B7A0-EB84-6541-B646-CF0432365D59}" srcOrd="1" destOrd="0" presId="urn:microsoft.com/office/officeart/2005/8/layout/lProcess1"/>
    <dgm:cxn modelId="{A2BCE872-9F0B-4142-845C-7A24A5479B3A}" type="presParOf" srcId="{AE0AF3BA-7F23-9D44-8C60-CB84C4AAE979}" destId="{8DC03AB1-069F-4649-A648-90A32D325A4E}" srcOrd="2" destOrd="0" presId="urn:microsoft.com/office/officeart/2005/8/layout/lProcess1"/>
    <dgm:cxn modelId="{08CDC21F-55D6-EA44-BD73-0D7A8EA12839}" type="presParOf" srcId="{8DC03AB1-069F-4649-A648-90A32D325A4E}" destId="{90080183-EA16-1E4B-910B-E986ACE188E1}" srcOrd="0" destOrd="0" presId="urn:microsoft.com/office/officeart/2005/8/layout/lProcess1"/>
    <dgm:cxn modelId="{63FE296E-79E5-A24D-ACA5-F7BDADEA4DF3}" type="presParOf" srcId="{8DC03AB1-069F-4649-A648-90A32D325A4E}" destId="{2865AD6B-5CC8-8240-8F09-7FEE78C7AB98}" srcOrd="1" destOrd="0" presId="urn:microsoft.com/office/officeart/2005/8/layout/lProcess1"/>
    <dgm:cxn modelId="{8ED192A9-8E1C-A34E-A4F7-547FDB171CCA}" type="presParOf" srcId="{8DC03AB1-069F-4649-A648-90A32D325A4E}" destId="{707B83E7-526B-BA44-8755-70064F84AFC6}" srcOrd="2" destOrd="0" presId="urn:microsoft.com/office/officeart/2005/8/layout/lProcess1"/>
    <dgm:cxn modelId="{5B51A5DA-C30A-0641-A2DD-B09902595C46}" type="presParOf" srcId="{8DC03AB1-069F-4649-A648-90A32D325A4E}" destId="{C304E801-95CA-6B41-812D-DD6463717805}" srcOrd="3" destOrd="0" presId="urn:microsoft.com/office/officeart/2005/8/layout/lProcess1"/>
    <dgm:cxn modelId="{6CECF693-274A-F642-B93D-94812074C2A2}" type="presParOf" srcId="{8DC03AB1-069F-4649-A648-90A32D325A4E}" destId="{6B2A72BD-6A48-2444-8B50-5CF6B9B0628D}" srcOrd="4" destOrd="0" presId="urn:microsoft.com/office/officeart/2005/8/layout/lProcess1"/>
    <dgm:cxn modelId="{9F013FB4-CF50-2B46-BB6A-7301111A05E7}" type="presParOf" srcId="{8DC03AB1-069F-4649-A648-90A32D325A4E}" destId="{E1A3FA02-A079-2F40-8417-BBF551D1ED01}" srcOrd="5" destOrd="0" presId="urn:microsoft.com/office/officeart/2005/8/layout/lProcess1"/>
    <dgm:cxn modelId="{A9708762-EBB6-4846-A2ED-7D1BD4442D2B}" type="presParOf" srcId="{8DC03AB1-069F-4649-A648-90A32D325A4E}" destId="{3291834F-A61D-E848-9B24-4F41235BB429}"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E4FA1C-C7B6-F641-A786-B00FFB413EB1}" type="doc">
      <dgm:prSet loTypeId="urn:microsoft.com/office/officeart/2005/8/layout/hList1" loCatId="" qsTypeId="urn:microsoft.com/office/officeart/2005/8/quickstyle/simple2" qsCatId="simple" csTypeId="urn:microsoft.com/office/officeart/2005/8/colors/accent0_1" csCatId="mainScheme" phldr="1"/>
      <dgm:spPr/>
      <dgm:t>
        <a:bodyPr/>
        <a:lstStyle/>
        <a:p>
          <a:endParaRPr lang="en-US"/>
        </a:p>
      </dgm:t>
    </dgm:pt>
    <dgm:pt modelId="{633775DF-2DEB-6E45-A624-E911D7F64C74}">
      <dgm:prSet/>
      <dgm:spPr>
        <a:solidFill>
          <a:schemeClr val="accent2"/>
        </a:solidFill>
      </dgm:spPr>
      <dgm:t>
        <a:bodyPr/>
        <a:lstStyle/>
        <a:p>
          <a:pPr rtl="0"/>
          <a:r>
            <a:rPr lang="en-US" b="1" i="0" baseline="0" noProof="0" dirty="0" smtClean="0"/>
            <a:t>Engagement and Reach  </a:t>
          </a:r>
          <a:endParaRPr lang="en-US" b="1" noProof="0" dirty="0"/>
        </a:p>
      </dgm:t>
    </dgm:pt>
    <dgm:pt modelId="{046FA467-4F7B-5846-9C97-540CB6D82D93}" type="parTrans" cxnId="{DAB96D4B-4267-A340-A94E-2ADB0D706CD0}">
      <dgm:prSet/>
      <dgm:spPr/>
      <dgm:t>
        <a:bodyPr/>
        <a:lstStyle/>
        <a:p>
          <a:endParaRPr lang="en-US"/>
        </a:p>
      </dgm:t>
    </dgm:pt>
    <dgm:pt modelId="{5291F392-D27A-D240-BE56-96A2BA6A2EA7}" type="sibTrans" cxnId="{DAB96D4B-4267-A340-A94E-2ADB0D706CD0}">
      <dgm:prSet/>
      <dgm:spPr/>
      <dgm:t>
        <a:bodyPr/>
        <a:lstStyle/>
        <a:p>
          <a:endParaRPr lang="en-US"/>
        </a:p>
      </dgm:t>
    </dgm:pt>
    <dgm:pt modelId="{CA7C6B6C-B8F5-964E-AAC9-563E5780900B}">
      <dgm:prSet/>
      <dgm:spPr/>
      <dgm:t>
        <a:bodyPr/>
        <a:lstStyle/>
        <a:p>
          <a:pPr rtl="0"/>
          <a:r>
            <a:rPr lang="en-US" b="0" i="0" baseline="0" noProof="0" dirty="0" smtClean="0"/>
            <a:t>Facebook Insights</a:t>
          </a:r>
          <a:endParaRPr lang="en-US" noProof="0" dirty="0"/>
        </a:p>
      </dgm:t>
    </dgm:pt>
    <dgm:pt modelId="{701F2071-4134-4B43-A46C-3EECD1280C68}" type="parTrans" cxnId="{C4F0041D-79B8-AF4C-A21D-6F58B63B1702}">
      <dgm:prSet/>
      <dgm:spPr/>
      <dgm:t>
        <a:bodyPr/>
        <a:lstStyle/>
        <a:p>
          <a:endParaRPr lang="en-US"/>
        </a:p>
      </dgm:t>
    </dgm:pt>
    <dgm:pt modelId="{2906E746-CDFB-AB4D-9940-F1DFBE46D669}" type="sibTrans" cxnId="{C4F0041D-79B8-AF4C-A21D-6F58B63B1702}">
      <dgm:prSet/>
      <dgm:spPr/>
      <dgm:t>
        <a:bodyPr/>
        <a:lstStyle/>
        <a:p>
          <a:endParaRPr lang="en-US"/>
        </a:p>
      </dgm:t>
    </dgm:pt>
    <dgm:pt modelId="{DBC18E69-1E0B-8A48-87E1-7E1813EEE708}">
      <dgm:prSet/>
      <dgm:spPr>
        <a:solidFill>
          <a:schemeClr val="accent3"/>
        </a:solidFill>
      </dgm:spPr>
      <dgm:t>
        <a:bodyPr/>
        <a:lstStyle/>
        <a:p>
          <a:pPr rtl="0"/>
          <a:r>
            <a:rPr lang="en-US" b="1" i="0" baseline="0" noProof="0" dirty="0" smtClean="0"/>
            <a:t>Share of Voice(SOV)  </a:t>
          </a:r>
          <a:endParaRPr lang="en-US" noProof="0" dirty="0"/>
        </a:p>
      </dgm:t>
    </dgm:pt>
    <dgm:pt modelId="{6EB05C04-74EF-8B45-9131-877362135152}" type="parTrans" cxnId="{39474504-4D31-A44C-A336-2DD332B830A2}">
      <dgm:prSet/>
      <dgm:spPr/>
      <dgm:t>
        <a:bodyPr/>
        <a:lstStyle/>
        <a:p>
          <a:endParaRPr lang="en-US"/>
        </a:p>
      </dgm:t>
    </dgm:pt>
    <dgm:pt modelId="{3D1522B9-026C-7B4C-88E6-1D1A5977DFAE}" type="sibTrans" cxnId="{39474504-4D31-A44C-A336-2DD332B830A2}">
      <dgm:prSet/>
      <dgm:spPr/>
      <dgm:t>
        <a:bodyPr/>
        <a:lstStyle/>
        <a:p>
          <a:endParaRPr lang="en-US"/>
        </a:p>
      </dgm:t>
    </dgm:pt>
    <dgm:pt modelId="{F72FFAED-33B7-AC47-B3DA-E82509FFC004}">
      <dgm:prSet/>
      <dgm:spPr/>
      <dgm:t>
        <a:bodyPr/>
        <a:lstStyle/>
        <a:p>
          <a:pPr rtl="0"/>
          <a:r>
            <a:rPr lang="en-US" b="0" i="0" baseline="0" noProof="0" dirty="0" smtClean="0"/>
            <a:t>Social mention</a:t>
          </a:r>
          <a:endParaRPr lang="en-US" noProof="0" dirty="0"/>
        </a:p>
      </dgm:t>
    </dgm:pt>
    <dgm:pt modelId="{A5D19865-035E-A341-806D-78A2953A17A7}" type="parTrans" cxnId="{AD72083A-5078-0F4E-9D24-2A975212BEA2}">
      <dgm:prSet/>
      <dgm:spPr/>
      <dgm:t>
        <a:bodyPr/>
        <a:lstStyle/>
        <a:p>
          <a:endParaRPr lang="en-US"/>
        </a:p>
      </dgm:t>
    </dgm:pt>
    <dgm:pt modelId="{28B65AD2-7662-0A42-B901-C1659F0E7105}" type="sibTrans" cxnId="{AD72083A-5078-0F4E-9D24-2A975212BEA2}">
      <dgm:prSet/>
      <dgm:spPr/>
      <dgm:t>
        <a:bodyPr/>
        <a:lstStyle/>
        <a:p>
          <a:endParaRPr lang="en-US"/>
        </a:p>
      </dgm:t>
    </dgm:pt>
    <dgm:pt modelId="{59177969-FC8B-1544-965C-64DB5E022CCF}">
      <dgm:prSet/>
      <dgm:spPr>
        <a:solidFill>
          <a:schemeClr val="accent4"/>
        </a:solidFill>
      </dgm:spPr>
      <dgm:t>
        <a:bodyPr/>
        <a:lstStyle/>
        <a:p>
          <a:pPr rtl="0"/>
          <a:r>
            <a:rPr lang="en-US" b="1" i="0" baseline="0" noProof="0" dirty="0" smtClean="0"/>
            <a:t>Influence </a:t>
          </a:r>
          <a:endParaRPr lang="en-US" noProof="0" dirty="0"/>
        </a:p>
      </dgm:t>
    </dgm:pt>
    <dgm:pt modelId="{C69E99D3-97E9-0F44-82B6-7685C58E59C7}" type="parTrans" cxnId="{1825A566-9A7D-7F40-B927-382BA2B847F5}">
      <dgm:prSet/>
      <dgm:spPr/>
      <dgm:t>
        <a:bodyPr/>
        <a:lstStyle/>
        <a:p>
          <a:endParaRPr lang="en-US"/>
        </a:p>
      </dgm:t>
    </dgm:pt>
    <dgm:pt modelId="{E8798348-F5F0-5C48-9385-8B354D1D926A}" type="sibTrans" cxnId="{1825A566-9A7D-7F40-B927-382BA2B847F5}">
      <dgm:prSet/>
      <dgm:spPr/>
      <dgm:t>
        <a:bodyPr/>
        <a:lstStyle/>
        <a:p>
          <a:endParaRPr lang="en-US"/>
        </a:p>
      </dgm:t>
    </dgm:pt>
    <dgm:pt modelId="{6771D91C-62EC-904C-BEFC-611B2BE2F1B1}">
      <dgm:prSet/>
      <dgm:spPr/>
      <dgm:t>
        <a:bodyPr/>
        <a:lstStyle/>
        <a:p>
          <a:pPr rtl="0"/>
          <a:r>
            <a:rPr lang="en-US" b="0" i="0" baseline="0" noProof="0" dirty="0" err="1" smtClean="0"/>
            <a:t>Klout</a:t>
          </a:r>
          <a:endParaRPr lang="en-US" noProof="0" dirty="0"/>
        </a:p>
      </dgm:t>
    </dgm:pt>
    <dgm:pt modelId="{6CDC7411-56A6-D246-B6DD-3DCDCD4559EE}" type="parTrans" cxnId="{4E918E43-6B10-CF41-80C5-76330E2FD6FA}">
      <dgm:prSet/>
      <dgm:spPr/>
      <dgm:t>
        <a:bodyPr/>
        <a:lstStyle/>
        <a:p>
          <a:endParaRPr lang="en-US"/>
        </a:p>
      </dgm:t>
    </dgm:pt>
    <dgm:pt modelId="{7E8DCE7B-8F19-7A45-B78C-C9ED581B7390}" type="sibTrans" cxnId="{4E918E43-6B10-CF41-80C5-76330E2FD6FA}">
      <dgm:prSet/>
      <dgm:spPr/>
      <dgm:t>
        <a:bodyPr/>
        <a:lstStyle/>
        <a:p>
          <a:endParaRPr lang="en-US"/>
        </a:p>
      </dgm:t>
    </dgm:pt>
    <dgm:pt modelId="{1BCEBAD5-3D5D-6A45-BDD3-0742BEDB93E2}">
      <dgm:prSet/>
      <dgm:spPr/>
      <dgm:t>
        <a:bodyPr/>
        <a:lstStyle/>
        <a:p>
          <a:pPr rtl="0"/>
          <a:r>
            <a:rPr lang="en-US" b="0" i="0" baseline="0" noProof="0" smtClean="0"/>
            <a:t>Radian6</a:t>
          </a:r>
          <a:endParaRPr lang="en-US" noProof="0"/>
        </a:p>
      </dgm:t>
    </dgm:pt>
    <dgm:pt modelId="{2E42B29D-FA56-5243-9093-6B6681B4A165}" type="parTrans" cxnId="{DD69F463-AA53-344D-AFA9-6900F8E1E2DB}">
      <dgm:prSet/>
      <dgm:spPr/>
      <dgm:t>
        <a:bodyPr/>
        <a:lstStyle/>
        <a:p>
          <a:endParaRPr lang="en-US"/>
        </a:p>
      </dgm:t>
    </dgm:pt>
    <dgm:pt modelId="{0315D55E-9151-E14C-A252-A16F4781CC50}" type="sibTrans" cxnId="{DD69F463-AA53-344D-AFA9-6900F8E1E2DB}">
      <dgm:prSet/>
      <dgm:spPr/>
      <dgm:t>
        <a:bodyPr/>
        <a:lstStyle/>
        <a:p>
          <a:endParaRPr lang="en-US"/>
        </a:p>
      </dgm:t>
    </dgm:pt>
    <dgm:pt modelId="{157747D8-C5C6-EF44-8A9A-FDAB7E8D76F6}">
      <dgm:prSet/>
      <dgm:spPr/>
      <dgm:t>
        <a:bodyPr/>
        <a:lstStyle/>
        <a:p>
          <a:pPr rtl="0"/>
          <a:r>
            <a:rPr lang="en-US" b="0" i="0" baseline="0" noProof="0" dirty="0" err="1" smtClean="0"/>
            <a:t>PeerIndex</a:t>
          </a:r>
          <a:endParaRPr lang="en-US" noProof="0" dirty="0"/>
        </a:p>
      </dgm:t>
    </dgm:pt>
    <dgm:pt modelId="{446B73D6-9B09-5E44-BF45-2BA8414EB0B4}" type="parTrans" cxnId="{BFA17A11-FFDB-F547-B71E-3B170FED5448}">
      <dgm:prSet/>
      <dgm:spPr/>
      <dgm:t>
        <a:bodyPr/>
        <a:lstStyle/>
        <a:p>
          <a:endParaRPr lang="en-US"/>
        </a:p>
      </dgm:t>
    </dgm:pt>
    <dgm:pt modelId="{3D42721C-EF24-544F-A854-417B22FA6AED}" type="sibTrans" cxnId="{BFA17A11-FFDB-F547-B71E-3B170FED5448}">
      <dgm:prSet/>
      <dgm:spPr/>
      <dgm:t>
        <a:bodyPr/>
        <a:lstStyle/>
        <a:p>
          <a:endParaRPr lang="en-US"/>
        </a:p>
      </dgm:t>
    </dgm:pt>
    <dgm:pt modelId="{D76007B8-45DC-534C-82D8-5D7AF3A3B6C7}">
      <dgm:prSet/>
      <dgm:spPr/>
      <dgm:t>
        <a:bodyPr/>
        <a:lstStyle/>
        <a:p>
          <a:pPr rtl="0"/>
          <a:r>
            <a:rPr lang="en-US" b="0" i="0" baseline="0" noProof="0" dirty="0" smtClean="0"/>
            <a:t> Linkedin page insights </a:t>
          </a:r>
          <a:endParaRPr lang="en-US" noProof="0" dirty="0"/>
        </a:p>
      </dgm:t>
    </dgm:pt>
    <dgm:pt modelId="{D4535DEF-46F4-3343-91BE-890954D53A21}" type="parTrans" cxnId="{C331DD91-0713-974A-9C11-4010477C6AEB}">
      <dgm:prSet/>
      <dgm:spPr/>
      <dgm:t>
        <a:bodyPr/>
        <a:lstStyle/>
        <a:p>
          <a:endParaRPr lang="en-US"/>
        </a:p>
      </dgm:t>
    </dgm:pt>
    <dgm:pt modelId="{4281D391-4469-0C4A-A8A4-FA0AF78601EF}" type="sibTrans" cxnId="{C331DD91-0713-974A-9C11-4010477C6AEB}">
      <dgm:prSet/>
      <dgm:spPr/>
      <dgm:t>
        <a:bodyPr/>
        <a:lstStyle/>
        <a:p>
          <a:endParaRPr lang="en-US"/>
        </a:p>
      </dgm:t>
    </dgm:pt>
    <dgm:pt modelId="{9B0F92DA-F60C-3042-9AAC-07A868E99A58}">
      <dgm:prSet/>
      <dgm:spPr/>
      <dgm:t>
        <a:bodyPr/>
        <a:lstStyle/>
        <a:p>
          <a:pPr rtl="0"/>
          <a:r>
            <a:rPr lang="en-US" b="0" i="0" baseline="0" noProof="0" smtClean="0"/>
            <a:t>Pinterest web Analytics </a:t>
          </a:r>
          <a:endParaRPr lang="en-US" noProof="0"/>
        </a:p>
      </dgm:t>
    </dgm:pt>
    <dgm:pt modelId="{B22EE182-35A2-FA46-9D77-DEA5937B3674}" type="parTrans" cxnId="{562812C4-64AD-EF40-A532-0C90C41E2210}">
      <dgm:prSet/>
      <dgm:spPr/>
      <dgm:t>
        <a:bodyPr/>
        <a:lstStyle/>
        <a:p>
          <a:endParaRPr lang="en-US"/>
        </a:p>
      </dgm:t>
    </dgm:pt>
    <dgm:pt modelId="{B33AE15C-4D4F-654C-B290-5328DC130A87}" type="sibTrans" cxnId="{562812C4-64AD-EF40-A532-0C90C41E2210}">
      <dgm:prSet/>
      <dgm:spPr/>
      <dgm:t>
        <a:bodyPr/>
        <a:lstStyle/>
        <a:p>
          <a:endParaRPr lang="en-US"/>
        </a:p>
      </dgm:t>
    </dgm:pt>
    <dgm:pt modelId="{EAF12B02-0F82-BE4D-A4D3-07672D625E2F}">
      <dgm:prSet/>
      <dgm:spPr/>
      <dgm:t>
        <a:bodyPr/>
        <a:lstStyle/>
        <a:p>
          <a:pPr rtl="0"/>
          <a:r>
            <a:rPr lang="en-US" b="0" i="0" baseline="0" noProof="0" dirty="0" err="1" smtClean="0"/>
            <a:t>Kred</a:t>
          </a:r>
          <a:endParaRPr lang="en-US" noProof="0" dirty="0"/>
        </a:p>
      </dgm:t>
    </dgm:pt>
    <dgm:pt modelId="{41FD7789-0E8A-9F45-AB32-6EA72DE7B468}" type="parTrans" cxnId="{032676A5-CB8A-C240-B8F8-FA9F624C4461}">
      <dgm:prSet/>
      <dgm:spPr/>
      <dgm:t>
        <a:bodyPr/>
        <a:lstStyle/>
        <a:p>
          <a:endParaRPr lang="en-US"/>
        </a:p>
      </dgm:t>
    </dgm:pt>
    <dgm:pt modelId="{44B6917E-1DDE-E344-B854-9F633A3CFF32}" type="sibTrans" cxnId="{032676A5-CB8A-C240-B8F8-FA9F624C4461}">
      <dgm:prSet/>
      <dgm:spPr/>
      <dgm:t>
        <a:bodyPr/>
        <a:lstStyle/>
        <a:p>
          <a:endParaRPr lang="en-US"/>
        </a:p>
      </dgm:t>
    </dgm:pt>
    <dgm:pt modelId="{69989508-451D-E448-8D32-FE0C3F02265F}">
      <dgm:prSet/>
      <dgm:spPr>
        <a:solidFill>
          <a:schemeClr val="accent5"/>
        </a:solidFill>
      </dgm:spPr>
      <dgm:t>
        <a:bodyPr/>
        <a:lstStyle/>
        <a:p>
          <a:pPr rtl="0"/>
          <a:r>
            <a:rPr lang="en-US" b="1" i="0" baseline="0" noProof="0" dirty="0" smtClean="0"/>
            <a:t>Referral Traffic</a:t>
          </a:r>
          <a:endParaRPr lang="en-US" noProof="0" dirty="0"/>
        </a:p>
      </dgm:t>
    </dgm:pt>
    <dgm:pt modelId="{B215344E-F38A-B844-84BD-291FDFC47AF4}" type="parTrans" cxnId="{AD225B45-AFA8-C140-9799-145E4675EE05}">
      <dgm:prSet/>
      <dgm:spPr/>
      <dgm:t>
        <a:bodyPr/>
        <a:lstStyle/>
        <a:p>
          <a:endParaRPr lang="en-US"/>
        </a:p>
      </dgm:t>
    </dgm:pt>
    <dgm:pt modelId="{A9284C21-384E-5A45-B1AF-C086A085C6E5}" type="sibTrans" cxnId="{AD225B45-AFA8-C140-9799-145E4675EE05}">
      <dgm:prSet/>
      <dgm:spPr/>
      <dgm:t>
        <a:bodyPr/>
        <a:lstStyle/>
        <a:p>
          <a:endParaRPr lang="en-US"/>
        </a:p>
      </dgm:t>
    </dgm:pt>
    <dgm:pt modelId="{7A84293B-A438-A142-BCE7-41E6D584E1D6}">
      <dgm:prSet/>
      <dgm:spPr/>
      <dgm:t>
        <a:bodyPr/>
        <a:lstStyle/>
        <a:p>
          <a:pPr rtl="0"/>
          <a:r>
            <a:rPr lang="en-US" b="0" i="0" baseline="0" noProof="0" dirty="0" smtClean="0"/>
            <a:t>Google Analytics</a:t>
          </a:r>
          <a:endParaRPr lang="en-US" b="0" noProof="0" dirty="0"/>
        </a:p>
      </dgm:t>
    </dgm:pt>
    <dgm:pt modelId="{A3C78562-BB2D-1E40-932D-56A5B569172C}" type="parTrans" cxnId="{9AB9A742-DF58-BA44-8468-03E5AA12F3D5}">
      <dgm:prSet/>
      <dgm:spPr/>
      <dgm:t>
        <a:bodyPr/>
        <a:lstStyle/>
        <a:p>
          <a:endParaRPr lang="en-US"/>
        </a:p>
      </dgm:t>
    </dgm:pt>
    <dgm:pt modelId="{E0E26712-7452-FC46-9C39-344E8AC2AA5D}" type="sibTrans" cxnId="{9AB9A742-DF58-BA44-8468-03E5AA12F3D5}">
      <dgm:prSet/>
      <dgm:spPr/>
      <dgm:t>
        <a:bodyPr/>
        <a:lstStyle/>
        <a:p>
          <a:endParaRPr lang="en-US"/>
        </a:p>
      </dgm:t>
    </dgm:pt>
    <dgm:pt modelId="{296255D2-6B09-A747-B327-9C5C6227D5C7}">
      <dgm:prSet/>
      <dgm:spPr/>
      <dgm:t>
        <a:bodyPr/>
        <a:lstStyle/>
        <a:p>
          <a:pPr rtl="0"/>
          <a:r>
            <a:rPr lang="en-US" b="0" i="0" baseline="0" noProof="0" dirty="0" smtClean="0"/>
            <a:t>Social Reports </a:t>
          </a:r>
          <a:endParaRPr lang="en-US" b="0" noProof="0" dirty="0"/>
        </a:p>
      </dgm:t>
    </dgm:pt>
    <dgm:pt modelId="{56936BE7-EFD1-E74A-ADBA-39AB633D9EE9}" type="parTrans" cxnId="{3D52AC9B-ED23-E449-AC66-69CC0B8F6662}">
      <dgm:prSet/>
      <dgm:spPr/>
      <dgm:t>
        <a:bodyPr/>
        <a:lstStyle/>
        <a:p>
          <a:endParaRPr lang="en-US"/>
        </a:p>
      </dgm:t>
    </dgm:pt>
    <dgm:pt modelId="{20F0E6C4-0E6A-AA41-9686-9BC573526B16}" type="sibTrans" cxnId="{3D52AC9B-ED23-E449-AC66-69CC0B8F6662}">
      <dgm:prSet/>
      <dgm:spPr/>
      <dgm:t>
        <a:bodyPr/>
        <a:lstStyle/>
        <a:p>
          <a:endParaRPr lang="en-US"/>
        </a:p>
      </dgm:t>
    </dgm:pt>
    <dgm:pt modelId="{3AABA946-A98F-AA4D-A8BF-565FF2E642D5}" type="pres">
      <dgm:prSet presAssocID="{45E4FA1C-C7B6-F641-A786-B00FFB413EB1}" presName="Name0" presStyleCnt="0">
        <dgm:presLayoutVars>
          <dgm:dir/>
          <dgm:animLvl val="lvl"/>
          <dgm:resizeHandles val="exact"/>
        </dgm:presLayoutVars>
      </dgm:prSet>
      <dgm:spPr/>
      <dgm:t>
        <a:bodyPr/>
        <a:lstStyle/>
        <a:p>
          <a:endParaRPr lang="en-US"/>
        </a:p>
      </dgm:t>
    </dgm:pt>
    <dgm:pt modelId="{EB63CFF2-3F97-2344-82E3-2D62083E67BB}" type="pres">
      <dgm:prSet presAssocID="{633775DF-2DEB-6E45-A624-E911D7F64C74}" presName="composite" presStyleCnt="0"/>
      <dgm:spPr/>
    </dgm:pt>
    <dgm:pt modelId="{AE64B859-212C-5C46-8962-5771621095DF}" type="pres">
      <dgm:prSet presAssocID="{633775DF-2DEB-6E45-A624-E911D7F64C74}" presName="parTx" presStyleLbl="alignNode1" presStyleIdx="0" presStyleCnt="4">
        <dgm:presLayoutVars>
          <dgm:chMax val="0"/>
          <dgm:chPref val="0"/>
          <dgm:bulletEnabled val="1"/>
        </dgm:presLayoutVars>
      </dgm:prSet>
      <dgm:spPr/>
      <dgm:t>
        <a:bodyPr/>
        <a:lstStyle/>
        <a:p>
          <a:endParaRPr lang="en-US"/>
        </a:p>
      </dgm:t>
    </dgm:pt>
    <dgm:pt modelId="{165B3CEC-F884-AC43-97C9-81D41B4BA9ED}" type="pres">
      <dgm:prSet presAssocID="{633775DF-2DEB-6E45-A624-E911D7F64C74}" presName="desTx" presStyleLbl="alignAccFollowNode1" presStyleIdx="0" presStyleCnt="4">
        <dgm:presLayoutVars>
          <dgm:bulletEnabled val="1"/>
        </dgm:presLayoutVars>
      </dgm:prSet>
      <dgm:spPr/>
      <dgm:t>
        <a:bodyPr/>
        <a:lstStyle/>
        <a:p>
          <a:endParaRPr lang="en-US"/>
        </a:p>
      </dgm:t>
    </dgm:pt>
    <dgm:pt modelId="{78CB42E8-6027-B44D-990E-B10F8D1E4AC6}" type="pres">
      <dgm:prSet presAssocID="{5291F392-D27A-D240-BE56-96A2BA6A2EA7}" presName="space" presStyleCnt="0"/>
      <dgm:spPr/>
    </dgm:pt>
    <dgm:pt modelId="{2F36E2F7-1E17-F542-89A8-F4FDC935B159}" type="pres">
      <dgm:prSet presAssocID="{DBC18E69-1E0B-8A48-87E1-7E1813EEE708}" presName="composite" presStyleCnt="0"/>
      <dgm:spPr/>
    </dgm:pt>
    <dgm:pt modelId="{8CC82229-23C1-3E49-9075-84B570299AE7}" type="pres">
      <dgm:prSet presAssocID="{DBC18E69-1E0B-8A48-87E1-7E1813EEE708}" presName="parTx" presStyleLbl="alignNode1" presStyleIdx="1" presStyleCnt="4">
        <dgm:presLayoutVars>
          <dgm:chMax val="0"/>
          <dgm:chPref val="0"/>
          <dgm:bulletEnabled val="1"/>
        </dgm:presLayoutVars>
      </dgm:prSet>
      <dgm:spPr/>
      <dgm:t>
        <a:bodyPr/>
        <a:lstStyle/>
        <a:p>
          <a:endParaRPr lang="en-US"/>
        </a:p>
      </dgm:t>
    </dgm:pt>
    <dgm:pt modelId="{7AD7AEBC-C623-1043-ACD6-80DFE4E606DD}" type="pres">
      <dgm:prSet presAssocID="{DBC18E69-1E0B-8A48-87E1-7E1813EEE708}" presName="desTx" presStyleLbl="alignAccFollowNode1" presStyleIdx="1" presStyleCnt="4">
        <dgm:presLayoutVars>
          <dgm:bulletEnabled val="1"/>
        </dgm:presLayoutVars>
      </dgm:prSet>
      <dgm:spPr/>
      <dgm:t>
        <a:bodyPr/>
        <a:lstStyle/>
        <a:p>
          <a:endParaRPr lang="en-US"/>
        </a:p>
      </dgm:t>
    </dgm:pt>
    <dgm:pt modelId="{49BD3F54-1CB3-CD40-88C3-90B3513F2A87}" type="pres">
      <dgm:prSet presAssocID="{3D1522B9-026C-7B4C-88E6-1D1A5977DFAE}" presName="space" presStyleCnt="0"/>
      <dgm:spPr/>
    </dgm:pt>
    <dgm:pt modelId="{A1C934E0-F2CA-754C-A53F-6ED38D7263E4}" type="pres">
      <dgm:prSet presAssocID="{59177969-FC8B-1544-965C-64DB5E022CCF}" presName="composite" presStyleCnt="0"/>
      <dgm:spPr/>
    </dgm:pt>
    <dgm:pt modelId="{912E3951-B7D5-2946-98D6-AC89D6BC1DC5}" type="pres">
      <dgm:prSet presAssocID="{59177969-FC8B-1544-965C-64DB5E022CCF}" presName="parTx" presStyleLbl="alignNode1" presStyleIdx="2" presStyleCnt="4">
        <dgm:presLayoutVars>
          <dgm:chMax val="0"/>
          <dgm:chPref val="0"/>
          <dgm:bulletEnabled val="1"/>
        </dgm:presLayoutVars>
      </dgm:prSet>
      <dgm:spPr/>
      <dgm:t>
        <a:bodyPr/>
        <a:lstStyle/>
        <a:p>
          <a:endParaRPr lang="en-US"/>
        </a:p>
      </dgm:t>
    </dgm:pt>
    <dgm:pt modelId="{D7701A62-0151-594C-B12A-7D5690102844}" type="pres">
      <dgm:prSet presAssocID="{59177969-FC8B-1544-965C-64DB5E022CCF}" presName="desTx" presStyleLbl="alignAccFollowNode1" presStyleIdx="2" presStyleCnt="4">
        <dgm:presLayoutVars>
          <dgm:bulletEnabled val="1"/>
        </dgm:presLayoutVars>
      </dgm:prSet>
      <dgm:spPr/>
      <dgm:t>
        <a:bodyPr/>
        <a:lstStyle/>
        <a:p>
          <a:endParaRPr lang="en-US"/>
        </a:p>
      </dgm:t>
    </dgm:pt>
    <dgm:pt modelId="{F035FD00-E3B7-A14B-8FFA-9F11DFFE1F1A}" type="pres">
      <dgm:prSet presAssocID="{E8798348-F5F0-5C48-9385-8B354D1D926A}" presName="space" presStyleCnt="0"/>
      <dgm:spPr/>
    </dgm:pt>
    <dgm:pt modelId="{2E966BD5-B9D7-DC44-91B5-179788E75628}" type="pres">
      <dgm:prSet presAssocID="{69989508-451D-E448-8D32-FE0C3F02265F}" presName="composite" presStyleCnt="0"/>
      <dgm:spPr/>
    </dgm:pt>
    <dgm:pt modelId="{0E3B7EBA-B988-594E-BEC0-B90F43017E59}" type="pres">
      <dgm:prSet presAssocID="{69989508-451D-E448-8D32-FE0C3F02265F}" presName="parTx" presStyleLbl="alignNode1" presStyleIdx="3" presStyleCnt="4">
        <dgm:presLayoutVars>
          <dgm:chMax val="0"/>
          <dgm:chPref val="0"/>
          <dgm:bulletEnabled val="1"/>
        </dgm:presLayoutVars>
      </dgm:prSet>
      <dgm:spPr/>
      <dgm:t>
        <a:bodyPr/>
        <a:lstStyle/>
        <a:p>
          <a:endParaRPr lang="en-US"/>
        </a:p>
      </dgm:t>
    </dgm:pt>
    <dgm:pt modelId="{0839B575-B479-194C-8E67-1D275AB9E8FF}" type="pres">
      <dgm:prSet presAssocID="{69989508-451D-E448-8D32-FE0C3F02265F}" presName="desTx" presStyleLbl="alignAccFollowNode1" presStyleIdx="3" presStyleCnt="4">
        <dgm:presLayoutVars>
          <dgm:bulletEnabled val="1"/>
        </dgm:presLayoutVars>
      </dgm:prSet>
      <dgm:spPr/>
      <dgm:t>
        <a:bodyPr/>
        <a:lstStyle/>
        <a:p>
          <a:endParaRPr lang="en-US"/>
        </a:p>
      </dgm:t>
    </dgm:pt>
  </dgm:ptLst>
  <dgm:cxnLst>
    <dgm:cxn modelId="{8FAA4C61-3FB1-7E4A-B771-07A76BE73510}" type="presOf" srcId="{59177969-FC8B-1544-965C-64DB5E022CCF}" destId="{912E3951-B7D5-2946-98D6-AC89D6BC1DC5}" srcOrd="0" destOrd="0" presId="urn:microsoft.com/office/officeart/2005/8/layout/hList1"/>
    <dgm:cxn modelId="{F798A703-A3DC-2A47-BFBD-B8EF2FD5C76E}" type="presOf" srcId="{F72FFAED-33B7-AC47-B3DA-E82509FFC004}" destId="{7AD7AEBC-C623-1043-ACD6-80DFE4E606DD}" srcOrd="0" destOrd="0" presId="urn:microsoft.com/office/officeart/2005/8/layout/hList1"/>
    <dgm:cxn modelId="{C850DC51-EDAB-864E-89E2-449EF5B9B564}" type="presOf" srcId="{CA7C6B6C-B8F5-964E-AAC9-563E5780900B}" destId="{165B3CEC-F884-AC43-97C9-81D41B4BA9ED}" srcOrd="0" destOrd="0" presId="urn:microsoft.com/office/officeart/2005/8/layout/hList1"/>
    <dgm:cxn modelId="{9AB9A742-DF58-BA44-8468-03E5AA12F3D5}" srcId="{69989508-451D-E448-8D32-FE0C3F02265F}" destId="{7A84293B-A438-A142-BCE7-41E6D584E1D6}" srcOrd="0" destOrd="0" parTransId="{A3C78562-BB2D-1E40-932D-56A5B569172C}" sibTransId="{E0E26712-7452-FC46-9C39-344E8AC2AA5D}"/>
    <dgm:cxn modelId="{87530B56-6C77-5D4D-94C8-23892D6D2669}" type="presOf" srcId="{633775DF-2DEB-6E45-A624-E911D7F64C74}" destId="{AE64B859-212C-5C46-8962-5771621095DF}" srcOrd="0" destOrd="0" presId="urn:microsoft.com/office/officeart/2005/8/layout/hList1"/>
    <dgm:cxn modelId="{3D52AC9B-ED23-E449-AC66-69CC0B8F6662}" srcId="{69989508-451D-E448-8D32-FE0C3F02265F}" destId="{296255D2-6B09-A747-B327-9C5C6227D5C7}" srcOrd="1" destOrd="0" parTransId="{56936BE7-EFD1-E74A-ADBA-39AB633D9EE9}" sibTransId="{20F0E6C4-0E6A-AA41-9686-9BC573526B16}"/>
    <dgm:cxn modelId="{CFC55DBB-405A-5C4C-A1E3-DD114200335E}" type="presOf" srcId="{296255D2-6B09-A747-B327-9C5C6227D5C7}" destId="{0839B575-B479-194C-8E67-1D275AB9E8FF}" srcOrd="0" destOrd="1" presId="urn:microsoft.com/office/officeart/2005/8/layout/hList1"/>
    <dgm:cxn modelId="{25E0B587-465F-EB41-A73A-0EBC94C6A36E}" type="presOf" srcId="{7A84293B-A438-A142-BCE7-41E6D584E1D6}" destId="{0839B575-B479-194C-8E67-1D275AB9E8FF}" srcOrd="0" destOrd="0" presId="urn:microsoft.com/office/officeart/2005/8/layout/hList1"/>
    <dgm:cxn modelId="{C4F0041D-79B8-AF4C-A21D-6F58B63B1702}" srcId="{633775DF-2DEB-6E45-A624-E911D7F64C74}" destId="{CA7C6B6C-B8F5-964E-AAC9-563E5780900B}" srcOrd="0" destOrd="0" parTransId="{701F2071-4134-4B43-A46C-3EECD1280C68}" sibTransId="{2906E746-CDFB-AB4D-9940-F1DFBE46D669}"/>
    <dgm:cxn modelId="{C331DD91-0713-974A-9C11-4010477C6AEB}" srcId="{633775DF-2DEB-6E45-A624-E911D7F64C74}" destId="{D76007B8-45DC-534C-82D8-5D7AF3A3B6C7}" srcOrd="1" destOrd="0" parTransId="{D4535DEF-46F4-3343-91BE-890954D53A21}" sibTransId="{4281D391-4469-0C4A-A8A4-FA0AF78601EF}"/>
    <dgm:cxn modelId="{562812C4-64AD-EF40-A532-0C90C41E2210}" srcId="{633775DF-2DEB-6E45-A624-E911D7F64C74}" destId="{9B0F92DA-F60C-3042-9AAC-07A868E99A58}" srcOrd="2" destOrd="0" parTransId="{B22EE182-35A2-FA46-9D77-DEA5937B3674}" sibTransId="{B33AE15C-4D4F-654C-B290-5328DC130A87}"/>
    <dgm:cxn modelId="{96E60589-49AD-874C-B502-31ED7A02BF2D}" type="presOf" srcId="{DBC18E69-1E0B-8A48-87E1-7E1813EEE708}" destId="{8CC82229-23C1-3E49-9075-84B570299AE7}" srcOrd="0" destOrd="0" presId="urn:microsoft.com/office/officeart/2005/8/layout/hList1"/>
    <dgm:cxn modelId="{DFB7CFE5-1A96-414C-97CF-0737D8A6F7E4}" type="presOf" srcId="{45E4FA1C-C7B6-F641-A786-B00FFB413EB1}" destId="{3AABA946-A98F-AA4D-A8BF-565FF2E642D5}" srcOrd="0" destOrd="0" presId="urn:microsoft.com/office/officeart/2005/8/layout/hList1"/>
    <dgm:cxn modelId="{BFA17A11-FFDB-F547-B71E-3B170FED5448}" srcId="{59177969-FC8B-1544-965C-64DB5E022CCF}" destId="{157747D8-C5C6-EF44-8A9A-FDAB7E8D76F6}" srcOrd="1" destOrd="0" parTransId="{446B73D6-9B09-5E44-BF45-2BA8414EB0B4}" sibTransId="{3D42721C-EF24-544F-A854-417B22FA6AED}"/>
    <dgm:cxn modelId="{8B05CB21-9CE3-FC4F-B1B0-FFB2F749A7EF}" type="presOf" srcId="{69989508-451D-E448-8D32-FE0C3F02265F}" destId="{0E3B7EBA-B988-594E-BEC0-B90F43017E59}" srcOrd="0" destOrd="0" presId="urn:microsoft.com/office/officeart/2005/8/layout/hList1"/>
    <dgm:cxn modelId="{AD225B45-AFA8-C140-9799-145E4675EE05}" srcId="{45E4FA1C-C7B6-F641-A786-B00FFB413EB1}" destId="{69989508-451D-E448-8D32-FE0C3F02265F}" srcOrd="3" destOrd="0" parTransId="{B215344E-F38A-B844-84BD-291FDFC47AF4}" sibTransId="{A9284C21-384E-5A45-B1AF-C086A085C6E5}"/>
    <dgm:cxn modelId="{5217ED48-DC82-B242-BAFD-5A1FD5E4F045}" type="presOf" srcId="{EAF12B02-0F82-BE4D-A4D3-07672D625E2F}" destId="{D7701A62-0151-594C-B12A-7D5690102844}" srcOrd="0" destOrd="2" presId="urn:microsoft.com/office/officeart/2005/8/layout/hList1"/>
    <dgm:cxn modelId="{DD69F463-AA53-344D-AFA9-6900F8E1E2DB}" srcId="{DBC18E69-1E0B-8A48-87E1-7E1813EEE708}" destId="{1BCEBAD5-3D5D-6A45-BDD3-0742BEDB93E2}" srcOrd="1" destOrd="0" parTransId="{2E42B29D-FA56-5243-9093-6B6681B4A165}" sibTransId="{0315D55E-9151-E14C-A252-A16F4781CC50}"/>
    <dgm:cxn modelId="{032676A5-CB8A-C240-B8F8-FA9F624C4461}" srcId="{59177969-FC8B-1544-965C-64DB5E022CCF}" destId="{EAF12B02-0F82-BE4D-A4D3-07672D625E2F}" srcOrd="2" destOrd="0" parTransId="{41FD7789-0E8A-9F45-AB32-6EA72DE7B468}" sibTransId="{44B6917E-1DDE-E344-B854-9F633A3CFF32}"/>
    <dgm:cxn modelId="{5D080881-8F12-DA49-B150-B151B1470B2B}" type="presOf" srcId="{1BCEBAD5-3D5D-6A45-BDD3-0742BEDB93E2}" destId="{7AD7AEBC-C623-1043-ACD6-80DFE4E606DD}" srcOrd="0" destOrd="1" presId="urn:microsoft.com/office/officeart/2005/8/layout/hList1"/>
    <dgm:cxn modelId="{66A66DA3-E202-D04E-ABD8-6E089E109B9E}" type="presOf" srcId="{157747D8-C5C6-EF44-8A9A-FDAB7E8D76F6}" destId="{D7701A62-0151-594C-B12A-7D5690102844}" srcOrd="0" destOrd="1" presId="urn:microsoft.com/office/officeart/2005/8/layout/hList1"/>
    <dgm:cxn modelId="{9EB80764-4E35-C342-8F94-5E9E04B24B00}" type="presOf" srcId="{D76007B8-45DC-534C-82D8-5D7AF3A3B6C7}" destId="{165B3CEC-F884-AC43-97C9-81D41B4BA9ED}" srcOrd="0" destOrd="1" presId="urn:microsoft.com/office/officeart/2005/8/layout/hList1"/>
    <dgm:cxn modelId="{4E918E43-6B10-CF41-80C5-76330E2FD6FA}" srcId="{59177969-FC8B-1544-965C-64DB5E022CCF}" destId="{6771D91C-62EC-904C-BEFC-611B2BE2F1B1}" srcOrd="0" destOrd="0" parTransId="{6CDC7411-56A6-D246-B6DD-3DCDCD4559EE}" sibTransId="{7E8DCE7B-8F19-7A45-B78C-C9ED581B7390}"/>
    <dgm:cxn modelId="{1825A566-9A7D-7F40-B927-382BA2B847F5}" srcId="{45E4FA1C-C7B6-F641-A786-B00FFB413EB1}" destId="{59177969-FC8B-1544-965C-64DB5E022CCF}" srcOrd="2" destOrd="0" parTransId="{C69E99D3-97E9-0F44-82B6-7685C58E59C7}" sibTransId="{E8798348-F5F0-5C48-9385-8B354D1D926A}"/>
    <dgm:cxn modelId="{CDE76A53-2F5B-694D-9A56-D347AFA38315}" type="presOf" srcId="{6771D91C-62EC-904C-BEFC-611B2BE2F1B1}" destId="{D7701A62-0151-594C-B12A-7D5690102844}" srcOrd="0" destOrd="0" presId="urn:microsoft.com/office/officeart/2005/8/layout/hList1"/>
    <dgm:cxn modelId="{A9FD481A-1C7A-294C-8C76-B265AA0F5974}" type="presOf" srcId="{9B0F92DA-F60C-3042-9AAC-07A868E99A58}" destId="{165B3CEC-F884-AC43-97C9-81D41B4BA9ED}" srcOrd="0" destOrd="2" presId="urn:microsoft.com/office/officeart/2005/8/layout/hList1"/>
    <dgm:cxn modelId="{DAB96D4B-4267-A340-A94E-2ADB0D706CD0}" srcId="{45E4FA1C-C7B6-F641-A786-B00FFB413EB1}" destId="{633775DF-2DEB-6E45-A624-E911D7F64C74}" srcOrd="0" destOrd="0" parTransId="{046FA467-4F7B-5846-9C97-540CB6D82D93}" sibTransId="{5291F392-D27A-D240-BE56-96A2BA6A2EA7}"/>
    <dgm:cxn modelId="{AD72083A-5078-0F4E-9D24-2A975212BEA2}" srcId="{DBC18E69-1E0B-8A48-87E1-7E1813EEE708}" destId="{F72FFAED-33B7-AC47-B3DA-E82509FFC004}" srcOrd="0" destOrd="0" parTransId="{A5D19865-035E-A341-806D-78A2953A17A7}" sibTransId="{28B65AD2-7662-0A42-B901-C1659F0E7105}"/>
    <dgm:cxn modelId="{39474504-4D31-A44C-A336-2DD332B830A2}" srcId="{45E4FA1C-C7B6-F641-A786-B00FFB413EB1}" destId="{DBC18E69-1E0B-8A48-87E1-7E1813EEE708}" srcOrd="1" destOrd="0" parTransId="{6EB05C04-74EF-8B45-9131-877362135152}" sibTransId="{3D1522B9-026C-7B4C-88E6-1D1A5977DFAE}"/>
    <dgm:cxn modelId="{F51CDD44-8F4F-194C-B0C2-C589F6247BF1}" type="presParOf" srcId="{3AABA946-A98F-AA4D-A8BF-565FF2E642D5}" destId="{EB63CFF2-3F97-2344-82E3-2D62083E67BB}" srcOrd="0" destOrd="0" presId="urn:microsoft.com/office/officeart/2005/8/layout/hList1"/>
    <dgm:cxn modelId="{F18D23AC-6637-8944-BBF0-72AEAA0764CA}" type="presParOf" srcId="{EB63CFF2-3F97-2344-82E3-2D62083E67BB}" destId="{AE64B859-212C-5C46-8962-5771621095DF}" srcOrd="0" destOrd="0" presId="urn:microsoft.com/office/officeart/2005/8/layout/hList1"/>
    <dgm:cxn modelId="{FCF4C582-08B5-DB43-85DF-E8EC2C574860}" type="presParOf" srcId="{EB63CFF2-3F97-2344-82E3-2D62083E67BB}" destId="{165B3CEC-F884-AC43-97C9-81D41B4BA9ED}" srcOrd="1" destOrd="0" presId="urn:microsoft.com/office/officeart/2005/8/layout/hList1"/>
    <dgm:cxn modelId="{78421095-0BBE-5A4D-87C2-46AEBECC263B}" type="presParOf" srcId="{3AABA946-A98F-AA4D-A8BF-565FF2E642D5}" destId="{78CB42E8-6027-B44D-990E-B10F8D1E4AC6}" srcOrd="1" destOrd="0" presId="urn:microsoft.com/office/officeart/2005/8/layout/hList1"/>
    <dgm:cxn modelId="{B508E364-1CBC-D846-82D2-26A8ABDE4866}" type="presParOf" srcId="{3AABA946-A98F-AA4D-A8BF-565FF2E642D5}" destId="{2F36E2F7-1E17-F542-89A8-F4FDC935B159}" srcOrd="2" destOrd="0" presId="urn:microsoft.com/office/officeart/2005/8/layout/hList1"/>
    <dgm:cxn modelId="{6618EE0E-5776-4240-951C-1B3ED56AF91D}" type="presParOf" srcId="{2F36E2F7-1E17-F542-89A8-F4FDC935B159}" destId="{8CC82229-23C1-3E49-9075-84B570299AE7}" srcOrd="0" destOrd="0" presId="urn:microsoft.com/office/officeart/2005/8/layout/hList1"/>
    <dgm:cxn modelId="{D76ECBBC-FDA8-9542-B142-0F13E6625E7C}" type="presParOf" srcId="{2F36E2F7-1E17-F542-89A8-F4FDC935B159}" destId="{7AD7AEBC-C623-1043-ACD6-80DFE4E606DD}" srcOrd="1" destOrd="0" presId="urn:microsoft.com/office/officeart/2005/8/layout/hList1"/>
    <dgm:cxn modelId="{5E43EB0C-1093-5845-851D-9345367133D5}" type="presParOf" srcId="{3AABA946-A98F-AA4D-A8BF-565FF2E642D5}" destId="{49BD3F54-1CB3-CD40-88C3-90B3513F2A87}" srcOrd="3" destOrd="0" presId="urn:microsoft.com/office/officeart/2005/8/layout/hList1"/>
    <dgm:cxn modelId="{94CD7E46-CC83-5E4A-A4E8-F0149A457C55}" type="presParOf" srcId="{3AABA946-A98F-AA4D-A8BF-565FF2E642D5}" destId="{A1C934E0-F2CA-754C-A53F-6ED38D7263E4}" srcOrd="4" destOrd="0" presId="urn:microsoft.com/office/officeart/2005/8/layout/hList1"/>
    <dgm:cxn modelId="{0802308B-7C70-E248-AF08-D923C3C02147}" type="presParOf" srcId="{A1C934E0-F2CA-754C-A53F-6ED38D7263E4}" destId="{912E3951-B7D5-2946-98D6-AC89D6BC1DC5}" srcOrd="0" destOrd="0" presId="urn:microsoft.com/office/officeart/2005/8/layout/hList1"/>
    <dgm:cxn modelId="{9CF1B86A-47DD-A748-9708-B52226BAD418}" type="presParOf" srcId="{A1C934E0-F2CA-754C-A53F-6ED38D7263E4}" destId="{D7701A62-0151-594C-B12A-7D5690102844}" srcOrd="1" destOrd="0" presId="urn:microsoft.com/office/officeart/2005/8/layout/hList1"/>
    <dgm:cxn modelId="{DD9E3C6E-08A4-7E46-9EE9-9A62FF6F970A}" type="presParOf" srcId="{3AABA946-A98F-AA4D-A8BF-565FF2E642D5}" destId="{F035FD00-E3B7-A14B-8FFA-9F11DFFE1F1A}" srcOrd="5" destOrd="0" presId="urn:microsoft.com/office/officeart/2005/8/layout/hList1"/>
    <dgm:cxn modelId="{0CBC14D1-1E94-204D-9FF5-36E78B7494EC}" type="presParOf" srcId="{3AABA946-A98F-AA4D-A8BF-565FF2E642D5}" destId="{2E966BD5-B9D7-DC44-91B5-179788E75628}" srcOrd="6" destOrd="0" presId="urn:microsoft.com/office/officeart/2005/8/layout/hList1"/>
    <dgm:cxn modelId="{9A3E25C0-2BA2-734E-AB3E-E5E5852BBD24}" type="presParOf" srcId="{2E966BD5-B9D7-DC44-91B5-179788E75628}" destId="{0E3B7EBA-B988-594E-BEC0-B90F43017E59}" srcOrd="0" destOrd="0" presId="urn:microsoft.com/office/officeart/2005/8/layout/hList1"/>
    <dgm:cxn modelId="{6436F511-7FE9-8444-82A8-51DEF091C23F}" type="presParOf" srcId="{2E966BD5-B9D7-DC44-91B5-179788E75628}" destId="{0839B575-B479-194C-8E67-1D275AB9E8F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FB08E-5FA6-904D-8B3D-EB2F785639A4}">
      <dsp:nvSpPr>
        <dsp:cNvPr id="0" name=""/>
        <dsp:cNvSpPr/>
      </dsp:nvSpPr>
      <dsp:spPr>
        <a:xfrm>
          <a:off x="1466360" y="2308494"/>
          <a:ext cx="517344" cy="1504119"/>
        </a:xfrm>
        <a:custGeom>
          <a:avLst/>
          <a:gdLst/>
          <a:ahLst/>
          <a:cxnLst/>
          <a:rect l="0" t="0" r="0" b="0"/>
          <a:pathLst>
            <a:path>
              <a:moveTo>
                <a:pt x="0" y="0"/>
              </a:moveTo>
              <a:lnTo>
                <a:pt x="258672" y="0"/>
              </a:lnTo>
              <a:lnTo>
                <a:pt x="258672" y="1504119"/>
              </a:lnTo>
              <a:lnTo>
                <a:pt x="517344" y="1504119"/>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latin typeface="+mj-lt"/>
          </a:endParaRPr>
        </a:p>
      </dsp:txBody>
      <dsp:txXfrm>
        <a:off x="1685267" y="3020788"/>
        <a:ext cx="79530" cy="79530"/>
      </dsp:txXfrm>
    </dsp:sp>
    <dsp:sp modelId="{9C64F8E7-298D-3F4D-B8C9-634C588BD9E1}">
      <dsp:nvSpPr>
        <dsp:cNvPr id="0" name=""/>
        <dsp:cNvSpPr/>
      </dsp:nvSpPr>
      <dsp:spPr>
        <a:xfrm>
          <a:off x="4509340" y="2753342"/>
          <a:ext cx="491153" cy="733023"/>
        </a:xfrm>
        <a:custGeom>
          <a:avLst/>
          <a:gdLst/>
          <a:ahLst/>
          <a:cxnLst/>
          <a:rect l="0" t="0" r="0" b="0"/>
          <a:pathLst>
            <a:path>
              <a:moveTo>
                <a:pt x="0" y="0"/>
              </a:moveTo>
              <a:lnTo>
                <a:pt x="245576" y="0"/>
              </a:lnTo>
              <a:lnTo>
                <a:pt x="245576" y="733023"/>
              </a:lnTo>
              <a:lnTo>
                <a:pt x="491153" y="733023"/>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32858" y="3097795"/>
        <a:ext cx="44117" cy="44117"/>
      </dsp:txXfrm>
    </dsp:sp>
    <dsp:sp modelId="{4006499F-ACAF-9446-AF4F-CFBE1FC52974}">
      <dsp:nvSpPr>
        <dsp:cNvPr id="0" name=""/>
        <dsp:cNvSpPr/>
      </dsp:nvSpPr>
      <dsp:spPr>
        <a:xfrm>
          <a:off x="1466360" y="2308494"/>
          <a:ext cx="519716" cy="444848"/>
        </a:xfrm>
        <a:custGeom>
          <a:avLst/>
          <a:gdLst/>
          <a:ahLst/>
          <a:cxnLst/>
          <a:rect l="0" t="0" r="0" b="0"/>
          <a:pathLst>
            <a:path>
              <a:moveTo>
                <a:pt x="0" y="0"/>
              </a:moveTo>
              <a:lnTo>
                <a:pt x="259858" y="0"/>
              </a:lnTo>
              <a:lnTo>
                <a:pt x="259858" y="444848"/>
              </a:lnTo>
              <a:lnTo>
                <a:pt x="519716" y="444848"/>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latin typeface="+mj-lt"/>
          </a:endParaRPr>
        </a:p>
      </dsp:txBody>
      <dsp:txXfrm>
        <a:off x="1709116" y="2513816"/>
        <a:ext cx="34205" cy="34205"/>
      </dsp:txXfrm>
    </dsp:sp>
    <dsp:sp modelId="{050A0138-67E4-B149-9394-546EB33D6E4B}">
      <dsp:nvSpPr>
        <dsp:cNvPr id="0" name=""/>
        <dsp:cNvSpPr/>
      </dsp:nvSpPr>
      <dsp:spPr>
        <a:xfrm>
          <a:off x="4494276" y="1346884"/>
          <a:ext cx="504652" cy="961609"/>
        </a:xfrm>
        <a:custGeom>
          <a:avLst/>
          <a:gdLst/>
          <a:ahLst/>
          <a:cxnLst/>
          <a:rect l="0" t="0" r="0" b="0"/>
          <a:pathLst>
            <a:path>
              <a:moveTo>
                <a:pt x="0" y="0"/>
              </a:moveTo>
              <a:lnTo>
                <a:pt x="252326" y="0"/>
              </a:lnTo>
              <a:lnTo>
                <a:pt x="252326" y="961609"/>
              </a:lnTo>
              <a:lnTo>
                <a:pt x="504652" y="961609"/>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19453" y="1800539"/>
        <a:ext cx="54299" cy="54299"/>
      </dsp:txXfrm>
    </dsp:sp>
    <dsp:sp modelId="{AD21FAFB-7484-6B41-9BA1-9E805BB036FE}">
      <dsp:nvSpPr>
        <dsp:cNvPr id="0" name=""/>
        <dsp:cNvSpPr/>
      </dsp:nvSpPr>
      <dsp:spPr>
        <a:xfrm>
          <a:off x="4494276" y="1301164"/>
          <a:ext cx="504652" cy="91440"/>
        </a:xfrm>
        <a:custGeom>
          <a:avLst/>
          <a:gdLst/>
          <a:ahLst/>
          <a:cxnLst/>
          <a:rect l="0" t="0" r="0" b="0"/>
          <a:pathLst>
            <a:path>
              <a:moveTo>
                <a:pt x="0" y="45720"/>
              </a:moveTo>
              <a:lnTo>
                <a:pt x="504652" y="4572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33986" y="1334268"/>
        <a:ext cx="25232" cy="25232"/>
      </dsp:txXfrm>
    </dsp:sp>
    <dsp:sp modelId="{DEB93BCD-51F2-EE40-A440-0EC755ACC7E3}">
      <dsp:nvSpPr>
        <dsp:cNvPr id="0" name=""/>
        <dsp:cNvSpPr/>
      </dsp:nvSpPr>
      <dsp:spPr>
        <a:xfrm>
          <a:off x="4494276" y="385275"/>
          <a:ext cx="504652" cy="961609"/>
        </a:xfrm>
        <a:custGeom>
          <a:avLst/>
          <a:gdLst/>
          <a:ahLst/>
          <a:cxnLst/>
          <a:rect l="0" t="0" r="0" b="0"/>
          <a:pathLst>
            <a:path>
              <a:moveTo>
                <a:pt x="0" y="961609"/>
              </a:moveTo>
              <a:lnTo>
                <a:pt x="252326" y="961609"/>
              </a:lnTo>
              <a:lnTo>
                <a:pt x="252326" y="0"/>
              </a:lnTo>
              <a:lnTo>
                <a:pt x="504652" y="0"/>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19453" y="838930"/>
        <a:ext cx="54299" cy="54299"/>
      </dsp:txXfrm>
    </dsp:sp>
    <dsp:sp modelId="{54154A38-4A30-9A40-A4EA-C06BEC020C5F}">
      <dsp:nvSpPr>
        <dsp:cNvPr id="0" name=""/>
        <dsp:cNvSpPr/>
      </dsp:nvSpPr>
      <dsp:spPr>
        <a:xfrm>
          <a:off x="1466360" y="1346884"/>
          <a:ext cx="504652" cy="961609"/>
        </a:xfrm>
        <a:custGeom>
          <a:avLst/>
          <a:gdLst/>
          <a:ahLst/>
          <a:cxnLst/>
          <a:rect l="0" t="0" r="0" b="0"/>
          <a:pathLst>
            <a:path>
              <a:moveTo>
                <a:pt x="0" y="961609"/>
              </a:moveTo>
              <a:lnTo>
                <a:pt x="252326" y="961609"/>
              </a:lnTo>
              <a:lnTo>
                <a:pt x="252326" y="0"/>
              </a:lnTo>
              <a:lnTo>
                <a:pt x="504652"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1" kern="1200">
            <a:latin typeface="+mj-lt"/>
          </a:endParaRPr>
        </a:p>
      </dsp:txBody>
      <dsp:txXfrm>
        <a:off x="1691536" y="1800539"/>
        <a:ext cx="54299" cy="54299"/>
      </dsp:txXfrm>
    </dsp:sp>
    <dsp:sp modelId="{927D291C-EE01-614D-B48C-E13EDAB746B0}">
      <dsp:nvSpPr>
        <dsp:cNvPr id="0" name=""/>
        <dsp:cNvSpPr/>
      </dsp:nvSpPr>
      <dsp:spPr>
        <a:xfrm>
          <a:off x="1466360" y="385275"/>
          <a:ext cx="504652" cy="1923219"/>
        </a:xfrm>
        <a:custGeom>
          <a:avLst/>
          <a:gdLst/>
          <a:ahLst/>
          <a:cxnLst/>
          <a:rect l="0" t="0" r="0" b="0"/>
          <a:pathLst>
            <a:path>
              <a:moveTo>
                <a:pt x="0" y="1923219"/>
              </a:moveTo>
              <a:lnTo>
                <a:pt x="252326" y="1923219"/>
              </a:lnTo>
              <a:lnTo>
                <a:pt x="252326" y="0"/>
              </a:lnTo>
              <a:lnTo>
                <a:pt x="504652" y="0"/>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668978" y="1297176"/>
        <a:ext cx="99416" cy="99416"/>
      </dsp:txXfrm>
    </dsp:sp>
    <dsp:sp modelId="{8E755B1F-12D2-6E41-8942-282A9B956AB5}">
      <dsp:nvSpPr>
        <dsp:cNvPr id="0" name=""/>
        <dsp:cNvSpPr/>
      </dsp:nvSpPr>
      <dsp:spPr>
        <a:xfrm rot="16200000">
          <a:off x="-942725" y="1923850"/>
          <a:ext cx="4048882" cy="769287"/>
        </a:xfrm>
        <a:prstGeom prst="rect">
          <a:avLst/>
        </a:prstGeom>
        <a:solidFill>
          <a:schemeClr val="accent5"/>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0" i="0" kern="1200" dirty="0" smtClean="0">
              <a:latin typeface="+mj-lt"/>
            </a:rPr>
            <a:t>Muvarde On-Site Community</a:t>
          </a:r>
          <a:endParaRPr lang="en-US" sz="1600" b="0" i="0" kern="1200" dirty="0">
            <a:latin typeface="+mj-lt"/>
          </a:endParaRPr>
        </a:p>
      </dsp:txBody>
      <dsp:txXfrm>
        <a:off x="-942725" y="1923850"/>
        <a:ext cx="4048882" cy="769287"/>
      </dsp:txXfrm>
    </dsp:sp>
    <dsp:sp modelId="{C665D523-8992-E441-994F-28079BBC3E99}">
      <dsp:nvSpPr>
        <dsp:cNvPr id="0" name=""/>
        <dsp:cNvSpPr/>
      </dsp:nvSpPr>
      <dsp:spPr>
        <a:xfrm>
          <a:off x="1971013" y="631"/>
          <a:ext cx="2523263" cy="769287"/>
        </a:xfrm>
        <a:prstGeom prst="rect">
          <a:avLst/>
        </a:prstGeom>
        <a:solidFill>
          <a:schemeClr val="accent3">
            <a:lumMod val="60000"/>
            <a:lumOff val="4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0" i="0" kern="1200" dirty="0" smtClean="0">
              <a:solidFill>
                <a:srgbClr val="000000"/>
              </a:solidFill>
              <a:latin typeface="+mj-lt"/>
            </a:rPr>
            <a:t>1. Identity Management </a:t>
          </a:r>
        </a:p>
      </dsp:txBody>
      <dsp:txXfrm>
        <a:off x="1971013" y="631"/>
        <a:ext cx="2523263" cy="769287"/>
      </dsp:txXfrm>
    </dsp:sp>
    <dsp:sp modelId="{201EAB35-E6B3-AB46-8154-1CCBF6C907CF}">
      <dsp:nvSpPr>
        <dsp:cNvPr id="0" name=""/>
        <dsp:cNvSpPr/>
      </dsp:nvSpPr>
      <dsp:spPr>
        <a:xfrm>
          <a:off x="1971013" y="962240"/>
          <a:ext cx="2523263" cy="769287"/>
        </a:xfrm>
        <a:prstGeom prst="rect">
          <a:avLst/>
        </a:prstGeom>
        <a:solidFill>
          <a:schemeClr val="accent1"/>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0" i="0" kern="1200" dirty="0" smtClean="0">
              <a:solidFill>
                <a:srgbClr val="000000"/>
              </a:solidFill>
              <a:latin typeface="+mj-lt"/>
            </a:rPr>
            <a:t>2. Customer Interaction </a:t>
          </a:r>
        </a:p>
        <a:p>
          <a:pPr lvl="0" algn="ctr" defTabSz="711200" rtl="0">
            <a:lnSpc>
              <a:spcPct val="90000"/>
            </a:lnSpc>
            <a:spcBef>
              <a:spcPct val="0"/>
            </a:spcBef>
            <a:spcAft>
              <a:spcPct val="35000"/>
            </a:spcAft>
          </a:pPr>
          <a:r>
            <a:rPr lang="en-US" sz="1600" b="0" i="0" kern="1200" dirty="0" smtClean="0">
              <a:solidFill>
                <a:srgbClr val="000000"/>
              </a:solidFill>
              <a:latin typeface="+mj-lt"/>
            </a:rPr>
            <a:t>Spaces </a:t>
          </a:r>
        </a:p>
      </dsp:txBody>
      <dsp:txXfrm>
        <a:off x="1971013" y="962240"/>
        <a:ext cx="2523263" cy="769287"/>
      </dsp:txXfrm>
    </dsp:sp>
    <dsp:sp modelId="{4A5A653F-F1A4-6544-9239-FBB478BDF08F}">
      <dsp:nvSpPr>
        <dsp:cNvPr id="0" name=""/>
        <dsp:cNvSpPr/>
      </dsp:nvSpPr>
      <dsp:spPr>
        <a:xfrm>
          <a:off x="4998929" y="631"/>
          <a:ext cx="2523263" cy="769287"/>
        </a:xfrm>
        <a:prstGeom prst="rect">
          <a:avLst/>
        </a:prstGeom>
        <a:solidFill>
          <a:srgbClr val="93A299"/>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0" i="0" kern="1200" dirty="0" smtClean="0">
              <a:solidFill>
                <a:srgbClr val="000000"/>
              </a:solidFill>
              <a:latin typeface="+mj-lt"/>
            </a:rPr>
            <a:t>Commenting</a:t>
          </a:r>
        </a:p>
      </dsp:txBody>
      <dsp:txXfrm>
        <a:off x="4998929" y="631"/>
        <a:ext cx="2523263" cy="769287"/>
      </dsp:txXfrm>
    </dsp:sp>
    <dsp:sp modelId="{0FA444B8-5C48-F140-892B-C00A1618B872}">
      <dsp:nvSpPr>
        <dsp:cNvPr id="0" name=""/>
        <dsp:cNvSpPr/>
      </dsp:nvSpPr>
      <dsp:spPr>
        <a:xfrm>
          <a:off x="4998929" y="962240"/>
          <a:ext cx="2523263" cy="769287"/>
        </a:xfrm>
        <a:prstGeom prst="rect">
          <a:avLst/>
        </a:prstGeom>
        <a:solidFill>
          <a:srgbClr val="93A299"/>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0" i="0" kern="1200" dirty="0" smtClean="0">
              <a:solidFill>
                <a:srgbClr val="000000"/>
              </a:solidFill>
              <a:latin typeface="+mj-lt"/>
            </a:rPr>
            <a:t>Sharing</a:t>
          </a:r>
          <a:endParaRPr lang="en-US" sz="1600" b="0" i="0" kern="1200" dirty="0">
            <a:solidFill>
              <a:srgbClr val="000000"/>
            </a:solidFill>
            <a:latin typeface="+mj-lt"/>
          </a:endParaRPr>
        </a:p>
      </dsp:txBody>
      <dsp:txXfrm>
        <a:off x="4998929" y="962240"/>
        <a:ext cx="2523263" cy="769287"/>
      </dsp:txXfrm>
    </dsp:sp>
    <dsp:sp modelId="{020AFE28-96B9-9345-A4E8-427DBA581150}">
      <dsp:nvSpPr>
        <dsp:cNvPr id="0" name=""/>
        <dsp:cNvSpPr/>
      </dsp:nvSpPr>
      <dsp:spPr>
        <a:xfrm>
          <a:off x="4998929" y="1923850"/>
          <a:ext cx="2523263" cy="769287"/>
        </a:xfrm>
        <a:prstGeom prst="rect">
          <a:avLst/>
        </a:prstGeom>
        <a:solidFill>
          <a:srgbClr val="93A299"/>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0" i="0" kern="1200" dirty="0" smtClean="0">
              <a:solidFill>
                <a:srgbClr val="000000"/>
              </a:solidFill>
              <a:latin typeface="+mj-lt"/>
            </a:rPr>
            <a:t>Ratings and Reviews</a:t>
          </a:r>
          <a:endParaRPr lang="en-US" sz="1600" b="0" i="0" kern="1200" dirty="0">
            <a:solidFill>
              <a:srgbClr val="000000"/>
            </a:solidFill>
            <a:latin typeface="+mj-lt"/>
          </a:endParaRPr>
        </a:p>
      </dsp:txBody>
      <dsp:txXfrm>
        <a:off x="4998929" y="1923850"/>
        <a:ext cx="2523263" cy="769287"/>
      </dsp:txXfrm>
    </dsp:sp>
    <dsp:sp modelId="{9ECC93CD-1406-4F4B-9B64-1D91A29878F8}">
      <dsp:nvSpPr>
        <dsp:cNvPr id="0" name=""/>
        <dsp:cNvSpPr/>
      </dsp:nvSpPr>
      <dsp:spPr>
        <a:xfrm>
          <a:off x="1986076" y="2368698"/>
          <a:ext cx="2523263" cy="769287"/>
        </a:xfrm>
        <a:prstGeom prst="rect">
          <a:avLst/>
        </a:prstGeom>
        <a:solidFill>
          <a:schemeClr val="accent2">
            <a:lumMod val="60000"/>
            <a:lumOff val="4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0" i="0" kern="1200" dirty="0" smtClean="0">
              <a:solidFill>
                <a:srgbClr val="000000"/>
              </a:solidFill>
              <a:latin typeface="+mj-lt"/>
            </a:rPr>
            <a:t>4. </a:t>
          </a:r>
          <a:r>
            <a:rPr lang="en-US" sz="1600" b="0" i="0" u="none" strike="noStrike" kern="1200" cap="none" baseline="0" dirty="0" smtClean="0">
              <a:solidFill>
                <a:srgbClr val="000000"/>
              </a:solidFill>
              <a:latin typeface="+mj-lt"/>
              <a:ea typeface="Arial"/>
              <a:cs typeface="Arial"/>
              <a:sym typeface="Arial"/>
            </a:rPr>
            <a:t>Gamification</a:t>
          </a:r>
          <a:endParaRPr lang="en-US" sz="1600" b="0" i="0" kern="1200" dirty="0">
            <a:solidFill>
              <a:srgbClr val="000000"/>
            </a:solidFill>
            <a:latin typeface="+mj-lt"/>
          </a:endParaRPr>
        </a:p>
      </dsp:txBody>
      <dsp:txXfrm>
        <a:off x="1986076" y="2368698"/>
        <a:ext cx="2523263" cy="769287"/>
      </dsp:txXfrm>
    </dsp:sp>
    <dsp:sp modelId="{B33F1DF0-7D22-2147-8A0C-6DA51A8090D6}">
      <dsp:nvSpPr>
        <dsp:cNvPr id="0" name=""/>
        <dsp:cNvSpPr/>
      </dsp:nvSpPr>
      <dsp:spPr>
        <a:xfrm>
          <a:off x="5000494" y="3101722"/>
          <a:ext cx="2523263" cy="769287"/>
        </a:xfrm>
        <a:prstGeom prst="rect">
          <a:avLst/>
        </a:prstGeom>
        <a:solidFill>
          <a:schemeClr val="accent2">
            <a:lumMod val="60000"/>
            <a:lumOff val="40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en-US" sz="1600" b="0" i="0" kern="1200" dirty="0" smtClean="0">
              <a:solidFill>
                <a:srgbClr val="000000"/>
              </a:solidFill>
              <a:latin typeface="+mj-lt"/>
            </a:rPr>
            <a:t>Badges and Super users</a:t>
          </a:r>
          <a:endParaRPr lang="en-US" sz="1600" b="0" i="0" kern="1200" dirty="0">
            <a:solidFill>
              <a:srgbClr val="000000"/>
            </a:solidFill>
            <a:latin typeface="+mj-lt"/>
          </a:endParaRPr>
        </a:p>
      </dsp:txBody>
      <dsp:txXfrm>
        <a:off x="5000494" y="3101722"/>
        <a:ext cx="2523263" cy="769287"/>
      </dsp:txXfrm>
    </dsp:sp>
    <dsp:sp modelId="{4EDC70CB-A521-B84F-AF51-7F3180D2FE30}">
      <dsp:nvSpPr>
        <dsp:cNvPr id="0" name=""/>
        <dsp:cNvSpPr/>
      </dsp:nvSpPr>
      <dsp:spPr>
        <a:xfrm>
          <a:off x="1983705" y="3427969"/>
          <a:ext cx="2523263" cy="769287"/>
        </a:xfrm>
        <a:prstGeom prst="rect">
          <a:avLst/>
        </a:prstGeom>
        <a:solidFill>
          <a:schemeClr val="accent4">
            <a:lumMod val="7500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600" b="0" i="0" kern="1200" dirty="0" smtClean="0">
              <a:solidFill>
                <a:srgbClr val="000000"/>
              </a:solidFill>
              <a:latin typeface="+mj-lt"/>
            </a:rPr>
            <a:t>3. One Platform </a:t>
          </a:r>
        </a:p>
      </dsp:txBody>
      <dsp:txXfrm>
        <a:off x="1983705" y="3427969"/>
        <a:ext cx="2523263" cy="7692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36B7B0-1F32-E040-B652-C7162C5A7B95}">
      <dsp:nvSpPr>
        <dsp:cNvPr id="0" name=""/>
        <dsp:cNvSpPr/>
      </dsp:nvSpPr>
      <dsp:spPr>
        <a:xfrm>
          <a:off x="1474871" y="1626660"/>
          <a:ext cx="1360383" cy="1360383"/>
        </a:xfrm>
        <a:prstGeom prst="ellipse">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Interaction</a:t>
          </a:r>
          <a:endParaRPr lang="en-US" sz="1500" kern="1200" dirty="0"/>
        </a:p>
      </dsp:txBody>
      <dsp:txXfrm>
        <a:off x="1674094" y="1825883"/>
        <a:ext cx="961937" cy="961937"/>
      </dsp:txXfrm>
    </dsp:sp>
    <dsp:sp modelId="{3C7D5B62-EBB1-0E43-AFEB-C8A18C8753A9}">
      <dsp:nvSpPr>
        <dsp:cNvPr id="0" name=""/>
        <dsp:cNvSpPr/>
      </dsp:nvSpPr>
      <dsp:spPr>
        <a:xfrm rot="12900000">
          <a:off x="594936" y="1387400"/>
          <a:ext cx="1047735" cy="387709"/>
        </a:xfrm>
        <a:prstGeom prst="lef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7A32FD28-AFF6-7249-9A9B-D48E6927392E}">
      <dsp:nvSpPr>
        <dsp:cNvPr id="0" name=""/>
        <dsp:cNvSpPr/>
      </dsp:nvSpPr>
      <dsp:spPr>
        <a:xfrm>
          <a:off x="43494" y="763831"/>
          <a:ext cx="1292364" cy="1033891"/>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Commenting</a:t>
          </a:r>
          <a:endParaRPr lang="en-US" sz="1600" kern="1200" dirty="0"/>
        </a:p>
      </dsp:txBody>
      <dsp:txXfrm>
        <a:off x="73776" y="794113"/>
        <a:ext cx="1231800" cy="973327"/>
      </dsp:txXfrm>
    </dsp:sp>
    <dsp:sp modelId="{6E12F871-B168-CA47-B21B-6C11294B2B66}">
      <dsp:nvSpPr>
        <dsp:cNvPr id="0" name=""/>
        <dsp:cNvSpPr/>
      </dsp:nvSpPr>
      <dsp:spPr>
        <a:xfrm rot="16200000">
          <a:off x="1631195" y="847958"/>
          <a:ext cx="1047735" cy="387709"/>
        </a:xfrm>
        <a:prstGeom prst="lef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39B37F6-CAE4-1342-8851-CBED4620AB59}">
      <dsp:nvSpPr>
        <dsp:cNvPr id="0" name=""/>
        <dsp:cNvSpPr/>
      </dsp:nvSpPr>
      <dsp:spPr>
        <a:xfrm>
          <a:off x="1508881" y="999"/>
          <a:ext cx="1292364" cy="1033891"/>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Blogging</a:t>
          </a:r>
          <a:endParaRPr lang="en-US" sz="1600" kern="1200" dirty="0"/>
        </a:p>
      </dsp:txBody>
      <dsp:txXfrm>
        <a:off x="1539163" y="31281"/>
        <a:ext cx="1231800" cy="973327"/>
      </dsp:txXfrm>
    </dsp:sp>
    <dsp:sp modelId="{4ADE4A13-487A-4D4C-9D60-4DCC8848C40B}">
      <dsp:nvSpPr>
        <dsp:cNvPr id="0" name=""/>
        <dsp:cNvSpPr/>
      </dsp:nvSpPr>
      <dsp:spPr>
        <a:xfrm rot="19500000">
          <a:off x="2667455" y="1387400"/>
          <a:ext cx="1047735" cy="387709"/>
        </a:xfrm>
        <a:prstGeom prst="lef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DF7DCE5F-F1A0-1A43-B668-3795FE3D5EED}">
      <dsp:nvSpPr>
        <dsp:cNvPr id="0" name=""/>
        <dsp:cNvSpPr/>
      </dsp:nvSpPr>
      <dsp:spPr>
        <a:xfrm>
          <a:off x="2974267" y="763831"/>
          <a:ext cx="1292364" cy="1033891"/>
        </a:xfrm>
        <a:prstGeom prst="roundRect">
          <a:avLst>
            <a:gd name="adj" fmla="val 10000"/>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kern="1200" dirty="0" smtClean="0"/>
            <a:t>Live Chat</a:t>
          </a:r>
          <a:endParaRPr lang="en-US" sz="1600" kern="1200" dirty="0"/>
        </a:p>
      </dsp:txBody>
      <dsp:txXfrm>
        <a:off x="3004549" y="794113"/>
        <a:ext cx="1231800" cy="9733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59071-2D76-8340-996E-7B722B15D342}">
      <dsp:nvSpPr>
        <dsp:cNvPr id="0" name=""/>
        <dsp:cNvSpPr/>
      </dsp:nvSpPr>
      <dsp:spPr>
        <a:xfrm>
          <a:off x="1840449" y="2161"/>
          <a:ext cx="2282392" cy="570598"/>
        </a:xfrm>
        <a:prstGeom prst="roundRect">
          <a:avLst>
            <a:gd name="adj" fmla="val 10000"/>
          </a:avLst>
        </a:prstGeom>
        <a:solidFill>
          <a:srgbClr val="E8B54D"/>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i="0" kern="1200" baseline="0" noProof="0" dirty="0" smtClean="0"/>
            <a:t>Financial Returns</a:t>
          </a:r>
          <a:endParaRPr lang="en-US" sz="1700" kern="1200" noProof="0" dirty="0"/>
        </a:p>
      </dsp:txBody>
      <dsp:txXfrm>
        <a:off x="1857161" y="18873"/>
        <a:ext cx="2248968" cy="537174"/>
      </dsp:txXfrm>
    </dsp:sp>
    <dsp:sp modelId="{CFC9AC65-EE64-5A42-BD52-AE3B1562D052}">
      <dsp:nvSpPr>
        <dsp:cNvPr id="0" name=""/>
        <dsp:cNvSpPr/>
      </dsp:nvSpPr>
      <dsp:spPr>
        <a:xfrm rot="5400000">
          <a:off x="2931717" y="622686"/>
          <a:ext cx="99854" cy="99854"/>
        </a:xfrm>
        <a:prstGeom prst="rightArrow">
          <a:avLst>
            <a:gd name="adj1" fmla="val 667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48094F40-9533-1141-BCB2-966BA709236C}">
      <dsp:nvSpPr>
        <dsp:cNvPr id="0" name=""/>
        <dsp:cNvSpPr/>
      </dsp:nvSpPr>
      <dsp:spPr>
        <a:xfrm>
          <a:off x="1840449" y="772468"/>
          <a:ext cx="2282392" cy="570598"/>
        </a:xfrm>
        <a:prstGeom prst="roundRect">
          <a:avLst>
            <a:gd name="adj" fmla="val 10000"/>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0" i="0" kern="1200" baseline="0" noProof="0" dirty="0" smtClean="0"/>
            <a:t>Socially Referred Revenues</a:t>
          </a:r>
          <a:endParaRPr lang="en-US" sz="1700" kern="1200" noProof="0" dirty="0"/>
        </a:p>
      </dsp:txBody>
      <dsp:txXfrm>
        <a:off x="1857161" y="789180"/>
        <a:ext cx="2248968" cy="537174"/>
      </dsp:txXfrm>
    </dsp:sp>
    <dsp:sp modelId="{DC08F982-FFE6-7E47-917D-7077683D34BC}">
      <dsp:nvSpPr>
        <dsp:cNvPr id="0" name=""/>
        <dsp:cNvSpPr/>
      </dsp:nvSpPr>
      <dsp:spPr>
        <a:xfrm rot="5400000">
          <a:off x="2931717" y="1392994"/>
          <a:ext cx="99854" cy="99854"/>
        </a:xfrm>
        <a:prstGeom prst="rightArrow">
          <a:avLst>
            <a:gd name="adj1" fmla="val 667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CD24752-7BDE-8D4E-B2E3-EEBDEBA8EFA4}">
      <dsp:nvSpPr>
        <dsp:cNvPr id="0" name=""/>
        <dsp:cNvSpPr/>
      </dsp:nvSpPr>
      <dsp:spPr>
        <a:xfrm>
          <a:off x="1840449" y="1542776"/>
          <a:ext cx="2282392" cy="570598"/>
        </a:xfrm>
        <a:prstGeom prst="roundRect">
          <a:avLst>
            <a:gd name="adj" fmla="val 10000"/>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0" i="0" kern="1200" baseline="0" noProof="0" dirty="0" smtClean="0"/>
            <a:t>Media Equivalent Value</a:t>
          </a:r>
          <a:endParaRPr lang="en-US" sz="1700" kern="1200" noProof="0" dirty="0"/>
        </a:p>
      </dsp:txBody>
      <dsp:txXfrm>
        <a:off x="1857161" y="1559488"/>
        <a:ext cx="2248968" cy="537174"/>
      </dsp:txXfrm>
    </dsp:sp>
    <dsp:sp modelId="{70C29A0A-B6F0-B641-BA23-9FD97DA85776}">
      <dsp:nvSpPr>
        <dsp:cNvPr id="0" name=""/>
        <dsp:cNvSpPr/>
      </dsp:nvSpPr>
      <dsp:spPr>
        <a:xfrm rot="5400000">
          <a:off x="2931717" y="2163301"/>
          <a:ext cx="99854" cy="99854"/>
        </a:xfrm>
        <a:prstGeom prst="rightArrow">
          <a:avLst>
            <a:gd name="adj1" fmla="val 667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FAE7035-5B88-9844-836C-B2DD2A3E1D70}">
      <dsp:nvSpPr>
        <dsp:cNvPr id="0" name=""/>
        <dsp:cNvSpPr/>
      </dsp:nvSpPr>
      <dsp:spPr>
        <a:xfrm>
          <a:off x="1840449" y="2313083"/>
          <a:ext cx="2282392" cy="570598"/>
        </a:xfrm>
        <a:prstGeom prst="roundRect">
          <a:avLst>
            <a:gd name="adj" fmla="val 10000"/>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0" i="0" kern="1200" baseline="0" noProof="0" smtClean="0"/>
            <a:t>New Customers</a:t>
          </a:r>
          <a:endParaRPr lang="en-US" sz="1700" kern="1200" noProof="0"/>
        </a:p>
      </dsp:txBody>
      <dsp:txXfrm>
        <a:off x="1857161" y="2329795"/>
        <a:ext cx="2248968" cy="537174"/>
      </dsp:txXfrm>
    </dsp:sp>
    <dsp:sp modelId="{DE4B8D15-4C81-9A4E-ABF1-C603CA6A4E24}">
      <dsp:nvSpPr>
        <dsp:cNvPr id="0" name=""/>
        <dsp:cNvSpPr/>
      </dsp:nvSpPr>
      <dsp:spPr>
        <a:xfrm rot="5400000">
          <a:off x="2931717" y="2933609"/>
          <a:ext cx="99854" cy="99854"/>
        </a:xfrm>
        <a:prstGeom prst="rightArrow">
          <a:avLst>
            <a:gd name="adj1" fmla="val 667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87ECD9D-F3C4-F449-9269-2FA643569119}">
      <dsp:nvSpPr>
        <dsp:cNvPr id="0" name=""/>
        <dsp:cNvSpPr/>
      </dsp:nvSpPr>
      <dsp:spPr>
        <a:xfrm>
          <a:off x="1840449" y="3083391"/>
          <a:ext cx="2282392" cy="570598"/>
        </a:xfrm>
        <a:prstGeom prst="roundRect">
          <a:avLst>
            <a:gd name="adj" fmla="val 10000"/>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kern="1200" noProof="0" smtClean="0"/>
            <a:t>Market share increase</a:t>
          </a:r>
          <a:endParaRPr lang="en-US" sz="1700" kern="1200" noProof="0"/>
        </a:p>
      </dsp:txBody>
      <dsp:txXfrm>
        <a:off x="1857161" y="3100103"/>
        <a:ext cx="2248968" cy="537174"/>
      </dsp:txXfrm>
    </dsp:sp>
    <dsp:sp modelId="{9662EB17-2649-6547-8C98-FA0D49EACA51}">
      <dsp:nvSpPr>
        <dsp:cNvPr id="0" name=""/>
        <dsp:cNvSpPr/>
      </dsp:nvSpPr>
      <dsp:spPr>
        <a:xfrm rot="5400000">
          <a:off x="2931717" y="3703916"/>
          <a:ext cx="99854" cy="99854"/>
        </a:xfrm>
        <a:prstGeom prst="rightArrow">
          <a:avLst>
            <a:gd name="adj1" fmla="val 667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5E7626A-5112-724F-A604-A65ABC209A87}">
      <dsp:nvSpPr>
        <dsp:cNvPr id="0" name=""/>
        <dsp:cNvSpPr/>
      </dsp:nvSpPr>
      <dsp:spPr>
        <a:xfrm>
          <a:off x="1840449" y="3853698"/>
          <a:ext cx="2282392" cy="570598"/>
        </a:xfrm>
        <a:prstGeom prst="roundRect">
          <a:avLst>
            <a:gd name="adj" fmla="val 10000"/>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0" i="0" kern="1200" baseline="0" noProof="0" smtClean="0"/>
            <a:t>New Leads, Referrals and Impressions</a:t>
          </a:r>
          <a:endParaRPr lang="en-US" sz="1700" kern="1200" noProof="0"/>
        </a:p>
      </dsp:txBody>
      <dsp:txXfrm>
        <a:off x="1857161" y="3870410"/>
        <a:ext cx="2248968" cy="537174"/>
      </dsp:txXfrm>
    </dsp:sp>
    <dsp:sp modelId="{90080183-EA16-1E4B-910B-E986ACE188E1}">
      <dsp:nvSpPr>
        <dsp:cNvPr id="0" name=""/>
        <dsp:cNvSpPr/>
      </dsp:nvSpPr>
      <dsp:spPr>
        <a:xfrm>
          <a:off x="4442376" y="2161"/>
          <a:ext cx="2282392" cy="570598"/>
        </a:xfrm>
        <a:prstGeom prst="roundRect">
          <a:avLst>
            <a:gd name="adj" fmla="val 10000"/>
          </a:avLst>
        </a:prstGeom>
        <a:solidFill>
          <a:srgbClr val="E8B54D"/>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i="0" kern="1200" baseline="0" noProof="0" dirty="0" smtClean="0"/>
            <a:t>Non Financial Returns</a:t>
          </a:r>
          <a:endParaRPr lang="en-US" sz="1700" kern="1200" noProof="0" dirty="0"/>
        </a:p>
      </dsp:txBody>
      <dsp:txXfrm>
        <a:off x="4459088" y="18873"/>
        <a:ext cx="2248968" cy="537174"/>
      </dsp:txXfrm>
    </dsp:sp>
    <dsp:sp modelId="{2865AD6B-5CC8-8240-8F09-7FEE78C7AB98}">
      <dsp:nvSpPr>
        <dsp:cNvPr id="0" name=""/>
        <dsp:cNvSpPr/>
      </dsp:nvSpPr>
      <dsp:spPr>
        <a:xfrm rot="5400000">
          <a:off x="5533645" y="622686"/>
          <a:ext cx="99854" cy="99854"/>
        </a:xfrm>
        <a:prstGeom prst="rightArrow">
          <a:avLst>
            <a:gd name="adj1" fmla="val 667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707B83E7-526B-BA44-8755-70064F84AFC6}">
      <dsp:nvSpPr>
        <dsp:cNvPr id="0" name=""/>
        <dsp:cNvSpPr/>
      </dsp:nvSpPr>
      <dsp:spPr>
        <a:xfrm>
          <a:off x="4442376" y="772468"/>
          <a:ext cx="2282392" cy="570598"/>
        </a:xfrm>
        <a:prstGeom prst="roundRect">
          <a:avLst>
            <a:gd name="adj" fmla="val 10000"/>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0" i="0" kern="1200" baseline="0" noProof="0" smtClean="0"/>
            <a:t>Brand Value</a:t>
          </a:r>
          <a:endParaRPr lang="en-US" sz="1700" kern="1200" noProof="0"/>
        </a:p>
      </dsp:txBody>
      <dsp:txXfrm>
        <a:off x="4459088" y="789180"/>
        <a:ext cx="2248968" cy="537174"/>
      </dsp:txXfrm>
    </dsp:sp>
    <dsp:sp modelId="{C304E801-95CA-6B41-812D-DD6463717805}">
      <dsp:nvSpPr>
        <dsp:cNvPr id="0" name=""/>
        <dsp:cNvSpPr/>
      </dsp:nvSpPr>
      <dsp:spPr>
        <a:xfrm rot="5400000">
          <a:off x="5533645" y="1392994"/>
          <a:ext cx="99854" cy="99854"/>
        </a:xfrm>
        <a:prstGeom prst="rightArrow">
          <a:avLst>
            <a:gd name="adj1" fmla="val 667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B2A72BD-6A48-2444-8B50-5CF6B9B0628D}">
      <dsp:nvSpPr>
        <dsp:cNvPr id="0" name=""/>
        <dsp:cNvSpPr/>
      </dsp:nvSpPr>
      <dsp:spPr>
        <a:xfrm>
          <a:off x="4442376" y="1542776"/>
          <a:ext cx="2282392" cy="570598"/>
        </a:xfrm>
        <a:prstGeom prst="roundRect">
          <a:avLst>
            <a:gd name="adj" fmla="val 10000"/>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0" i="0" kern="1200" baseline="0" noProof="0" dirty="0" smtClean="0"/>
            <a:t>Customer Engagement</a:t>
          </a:r>
          <a:endParaRPr lang="en-US" sz="1700" kern="1200" noProof="0" dirty="0"/>
        </a:p>
      </dsp:txBody>
      <dsp:txXfrm>
        <a:off x="4459088" y="1559488"/>
        <a:ext cx="2248968" cy="537174"/>
      </dsp:txXfrm>
    </dsp:sp>
    <dsp:sp modelId="{E1A3FA02-A079-2F40-8417-BBF551D1ED01}">
      <dsp:nvSpPr>
        <dsp:cNvPr id="0" name=""/>
        <dsp:cNvSpPr/>
      </dsp:nvSpPr>
      <dsp:spPr>
        <a:xfrm rot="5400000">
          <a:off x="5533645" y="2163301"/>
          <a:ext cx="99854" cy="99854"/>
        </a:xfrm>
        <a:prstGeom prst="rightArrow">
          <a:avLst>
            <a:gd name="adj1" fmla="val 667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291834F-A61D-E848-9B24-4F41235BB429}">
      <dsp:nvSpPr>
        <dsp:cNvPr id="0" name=""/>
        <dsp:cNvSpPr/>
      </dsp:nvSpPr>
      <dsp:spPr>
        <a:xfrm>
          <a:off x="4442376" y="2313083"/>
          <a:ext cx="2282392" cy="570598"/>
        </a:xfrm>
        <a:prstGeom prst="roundRect">
          <a:avLst>
            <a:gd name="adj" fmla="val 10000"/>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kern="1200" noProof="0" dirty="0" smtClean="0"/>
            <a:t>Customer Satisfaction </a:t>
          </a:r>
          <a:endParaRPr lang="en-US" sz="1700" kern="1200" noProof="0" dirty="0"/>
        </a:p>
      </dsp:txBody>
      <dsp:txXfrm>
        <a:off x="4459088" y="2329795"/>
        <a:ext cx="2248968" cy="5371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4B859-212C-5C46-8962-5771621095DF}">
      <dsp:nvSpPr>
        <dsp:cNvPr id="0" name=""/>
        <dsp:cNvSpPr/>
      </dsp:nvSpPr>
      <dsp:spPr>
        <a:xfrm>
          <a:off x="2925" y="404982"/>
          <a:ext cx="1759392" cy="684187"/>
        </a:xfrm>
        <a:prstGeom prst="rect">
          <a:avLst/>
        </a:prstGeom>
        <a:solidFill>
          <a:schemeClr val="accent2"/>
        </a:solidFill>
        <a:ln w="254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i="0" kern="1200" baseline="0" noProof="0" dirty="0" smtClean="0"/>
            <a:t>Engagement and Reach  </a:t>
          </a:r>
          <a:endParaRPr lang="en-US" sz="1900" b="1" kern="1200" noProof="0" dirty="0"/>
        </a:p>
      </dsp:txBody>
      <dsp:txXfrm>
        <a:off x="2925" y="404982"/>
        <a:ext cx="1759392" cy="684187"/>
      </dsp:txXfrm>
    </dsp:sp>
    <dsp:sp modelId="{165B3CEC-F884-AC43-97C9-81D41B4BA9ED}">
      <dsp:nvSpPr>
        <dsp:cNvPr id="0" name=""/>
        <dsp:cNvSpPr/>
      </dsp:nvSpPr>
      <dsp:spPr>
        <a:xfrm>
          <a:off x="2925" y="1089169"/>
          <a:ext cx="1759392" cy="2451284"/>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0" i="0" kern="1200" baseline="0" noProof="0" dirty="0" smtClean="0"/>
            <a:t>Facebook Insights</a:t>
          </a:r>
          <a:endParaRPr lang="en-US" sz="1900" kern="1200" noProof="0" dirty="0"/>
        </a:p>
        <a:p>
          <a:pPr marL="171450" lvl="1" indent="-171450" algn="l" defTabSz="844550" rtl="0">
            <a:lnSpc>
              <a:spcPct val="90000"/>
            </a:lnSpc>
            <a:spcBef>
              <a:spcPct val="0"/>
            </a:spcBef>
            <a:spcAft>
              <a:spcPct val="15000"/>
            </a:spcAft>
            <a:buChar char="••"/>
          </a:pPr>
          <a:r>
            <a:rPr lang="en-US" sz="1900" b="0" i="0" kern="1200" baseline="0" noProof="0" dirty="0" smtClean="0"/>
            <a:t> Linkedin page insights </a:t>
          </a:r>
          <a:endParaRPr lang="en-US" sz="1900" kern="1200" noProof="0" dirty="0"/>
        </a:p>
        <a:p>
          <a:pPr marL="171450" lvl="1" indent="-171450" algn="l" defTabSz="844550" rtl="0">
            <a:lnSpc>
              <a:spcPct val="90000"/>
            </a:lnSpc>
            <a:spcBef>
              <a:spcPct val="0"/>
            </a:spcBef>
            <a:spcAft>
              <a:spcPct val="15000"/>
            </a:spcAft>
            <a:buChar char="••"/>
          </a:pPr>
          <a:r>
            <a:rPr lang="en-US" sz="1900" b="0" i="0" kern="1200" baseline="0" noProof="0" smtClean="0"/>
            <a:t>Pinterest web Analytics </a:t>
          </a:r>
          <a:endParaRPr lang="en-US" sz="1900" kern="1200" noProof="0"/>
        </a:p>
      </dsp:txBody>
      <dsp:txXfrm>
        <a:off x="2925" y="1089169"/>
        <a:ext cx="1759392" cy="2451284"/>
      </dsp:txXfrm>
    </dsp:sp>
    <dsp:sp modelId="{8CC82229-23C1-3E49-9075-84B570299AE7}">
      <dsp:nvSpPr>
        <dsp:cNvPr id="0" name=""/>
        <dsp:cNvSpPr/>
      </dsp:nvSpPr>
      <dsp:spPr>
        <a:xfrm>
          <a:off x="2008633" y="404982"/>
          <a:ext cx="1759392" cy="684187"/>
        </a:xfrm>
        <a:prstGeom prst="rect">
          <a:avLst/>
        </a:prstGeom>
        <a:solidFill>
          <a:schemeClr val="accent3"/>
        </a:solidFill>
        <a:ln w="254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i="0" kern="1200" baseline="0" noProof="0" dirty="0" smtClean="0"/>
            <a:t>Share of Voice(SOV)  </a:t>
          </a:r>
          <a:endParaRPr lang="en-US" sz="1900" kern="1200" noProof="0" dirty="0"/>
        </a:p>
      </dsp:txBody>
      <dsp:txXfrm>
        <a:off x="2008633" y="404982"/>
        <a:ext cx="1759392" cy="684187"/>
      </dsp:txXfrm>
    </dsp:sp>
    <dsp:sp modelId="{7AD7AEBC-C623-1043-ACD6-80DFE4E606DD}">
      <dsp:nvSpPr>
        <dsp:cNvPr id="0" name=""/>
        <dsp:cNvSpPr/>
      </dsp:nvSpPr>
      <dsp:spPr>
        <a:xfrm>
          <a:off x="2008633" y="1089169"/>
          <a:ext cx="1759392" cy="2451284"/>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0" i="0" kern="1200" baseline="0" noProof="0" dirty="0" smtClean="0"/>
            <a:t>Social mention</a:t>
          </a:r>
          <a:endParaRPr lang="en-US" sz="1900" kern="1200" noProof="0" dirty="0"/>
        </a:p>
        <a:p>
          <a:pPr marL="171450" lvl="1" indent="-171450" algn="l" defTabSz="844550" rtl="0">
            <a:lnSpc>
              <a:spcPct val="90000"/>
            </a:lnSpc>
            <a:spcBef>
              <a:spcPct val="0"/>
            </a:spcBef>
            <a:spcAft>
              <a:spcPct val="15000"/>
            </a:spcAft>
            <a:buChar char="••"/>
          </a:pPr>
          <a:r>
            <a:rPr lang="en-US" sz="1900" b="0" i="0" kern="1200" baseline="0" noProof="0" smtClean="0"/>
            <a:t>Radian6</a:t>
          </a:r>
          <a:endParaRPr lang="en-US" sz="1900" kern="1200" noProof="0"/>
        </a:p>
      </dsp:txBody>
      <dsp:txXfrm>
        <a:off x="2008633" y="1089169"/>
        <a:ext cx="1759392" cy="2451284"/>
      </dsp:txXfrm>
    </dsp:sp>
    <dsp:sp modelId="{912E3951-B7D5-2946-98D6-AC89D6BC1DC5}">
      <dsp:nvSpPr>
        <dsp:cNvPr id="0" name=""/>
        <dsp:cNvSpPr/>
      </dsp:nvSpPr>
      <dsp:spPr>
        <a:xfrm>
          <a:off x="4014340" y="404982"/>
          <a:ext cx="1759392" cy="684187"/>
        </a:xfrm>
        <a:prstGeom prst="rect">
          <a:avLst/>
        </a:prstGeom>
        <a:solidFill>
          <a:schemeClr val="accent4"/>
        </a:solidFill>
        <a:ln w="254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i="0" kern="1200" baseline="0" noProof="0" dirty="0" smtClean="0"/>
            <a:t>Influence </a:t>
          </a:r>
          <a:endParaRPr lang="en-US" sz="1900" kern="1200" noProof="0" dirty="0"/>
        </a:p>
      </dsp:txBody>
      <dsp:txXfrm>
        <a:off x="4014340" y="404982"/>
        <a:ext cx="1759392" cy="684187"/>
      </dsp:txXfrm>
    </dsp:sp>
    <dsp:sp modelId="{D7701A62-0151-594C-B12A-7D5690102844}">
      <dsp:nvSpPr>
        <dsp:cNvPr id="0" name=""/>
        <dsp:cNvSpPr/>
      </dsp:nvSpPr>
      <dsp:spPr>
        <a:xfrm>
          <a:off x="4014340" y="1089169"/>
          <a:ext cx="1759392" cy="2451284"/>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0" i="0" kern="1200" baseline="0" noProof="0" dirty="0" err="1" smtClean="0"/>
            <a:t>Klout</a:t>
          </a:r>
          <a:endParaRPr lang="en-US" sz="1900" kern="1200" noProof="0" dirty="0"/>
        </a:p>
        <a:p>
          <a:pPr marL="171450" lvl="1" indent="-171450" algn="l" defTabSz="844550" rtl="0">
            <a:lnSpc>
              <a:spcPct val="90000"/>
            </a:lnSpc>
            <a:spcBef>
              <a:spcPct val="0"/>
            </a:spcBef>
            <a:spcAft>
              <a:spcPct val="15000"/>
            </a:spcAft>
            <a:buChar char="••"/>
          </a:pPr>
          <a:r>
            <a:rPr lang="en-US" sz="1900" b="0" i="0" kern="1200" baseline="0" noProof="0" dirty="0" err="1" smtClean="0"/>
            <a:t>PeerIndex</a:t>
          </a:r>
          <a:endParaRPr lang="en-US" sz="1900" kern="1200" noProof="0" dirty="0"/>
        </a:p>
        <a:p>
          <a:pPr marL="171450" lvl="1" indent="-171450" algn="l" defTabSz="844550" rtl="0">
            <a:lnSpc>
              <a:spcPct val="90000"/>
            </a:lnSpc>
            <a:spcBef>
              <a:spcPct val="0"/>
            </a:spcBef>
            <a:spcAft>
              <a:spcPct val="15000"/>
            </a:spcAft>
            <a:buChar char="••"/>
          </a:pPr>
          <a:r>
            <a:rPr lang="en-US" sz="1900" b="0" i="0" kern="1200" baseline="0" noProof="0" dirty="0" err="1" smtClean="0"/>
            <a:t>Kred</a:t>
          </a:r>
          <a:endParaRPr lang="en-US" sz="1900" kern="1200" noProof="0" dirty="0"/>
        </a:p>
      </dsp:txBody>
      <dsp:txXfrm>
        <a:off x="4014340" y="1089169"/>
        <a:ext cx="1759392" cy="2451284"/>
      </dsp:txXfrm>
    </dsp:sp>
    <dsp:sp modelId="{0E3B7EBA-B988-594E-BEC0-B90F43017E59}">
      <dsp:nvSpPr>
        <dsp:cNvPr id="0" name=""/>
        <dsp:cNvSpPr/>
      </dsp:nvSpPr>
      <dsp:spPr>
        <a:xfrm>
          <a:off x="6020048" y="404982"/>
          <a:ext cx="1759392" cy="684187"/>
        </a:xfrm>
        <a:prstGeom prst="rect">
          <a:avLst/>
        </a:prstGeom>
        <a:solidFill>
          <a:schemeClr val="accent5"/>
        </a:solidFill>
        <a:ln w="254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i="0" kern="1200" baseline="0" noProof="0" dirty="0" smtClean="0"/>
            <a:t>Referral Traffic</a:t>
          </a:r>
          <a:endParaRPr lang="en-US" sz="1900" kern="1200" noProof="0" dirty="0"/>
        </a:p>
      </dsp:txBody>
      <dsp:txXfrm>
        <a:off x="6020048" y="404982"/>
        <a:ext cx="1759392" cy="684187"/>
      </dsp:txXfrm>
    </dsp:sp>
    <dsp:sp modelId="{0839B575-B479-194C-8E67-1D275AB9E8FF}">
      <dsp:nvSpPr>
        <dsp:cNvPr id="0" name=""/>
        <dsp:cNvSpPr/>
      </dsp:nvSpPr>
      <dsp:spPr>
        <a:xfrm>
          <a:off x="6020048" y="1089169"/>
          <a:ext cx="1759392" cy="2451284"/>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0" i="0" kern="1200" baseline="0" noProof="0" dirty="0" smtClean="0"/>
            <a:t>Google Analytics</a:t>
          </a:r>
          <a:endParaRPr lang="en-US" sz="1900" b="0" kern="1200" noProof="0" dirty="0"/>
        </a:p>
        <a:p>
          <a:pPr marL="171450" lvl="1" indent="-171450" algn="l" defTabSz="844550" rtl="0">
            <a:lnSpc>
              <a:spcPct val="90000"/>
            </a:lnSpc>
            <a:spcBef>
              <a:spcPct val="0"/>
            </a:spcBef>
            <a:spcAft>
              <a:spcPct val="15000"/>
            </a:spcAft>
            <a:buChar char="••"/>
          </a:pPr>
          <a:r>
            <a:rPr lang="en-US" sz="1900" b="0" i="0" kern="1200" baseline="0" noProof="0" dirty="0" smtClean="0"/>
            <a:t>Social Reports </a:t>
          </a:r>
          <a:endParaRPr lang="en-US" sz="1900" b="0" kern="1200" noProof="0" dirty="0"/>
        </a:p>
      </dsp:txBody>
      <dsp:txXfrm>
        <a:off x="6020048" y="1089169"/>
        <a:ext cx="1759392" cy="245128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extLst>
      <p:ext uri="{BB962C8B-B14F-4D97-AF65-F5344CB8AC3E}">
        <p14:creationId xmlns:p14="http://schemas.microsoft.com/office/powerpoint/2010/main" val="59430690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ww.engadget.com/"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oracle.com/us/c.../social-media-the-tipping-point-1908447.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filelaunchpad.com/blog/how-to-increase-your-linkedin-profile-views-by-50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kern="1200" dirty="0" smtClean="0">
                <a:solidFill>
                  <a:schemeClr val="tx1"/>
                </a:solidFill>
                <a:latin typeface="+mn-lt"/>
                <a:ea typeface="+mn-ea"/>
                <a:cs typeface="+mn-cs"/>
              </a:rPr>
              <a:t>Hi, we are Team Topsource and today we are presenting our Final Project Technology</a:t>
            </a:r>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plan for our client, </a:t>
            </a:r>
            <a:r>
              <a:rPr lang="en-US" sz="900" kern="1200" dirty="0" err="1" smtClean="0">
                <a:solidFill>
                  <a:schemeClr val="tx1"/>
                </a:solidFill>
                <a:latin typeface="+mn-lt"/>
                <a:ea typeface="+mn-ea"/>
                <a:cs typeface="+mn-cs"/>
              </a:rPr>
              <a:t>Murvarde</a:t>
            </a:r>
            <a:r>
              <a:rPr lang="en-US" sz="900" kern="1200" baseline="0" dirty="0" smtClean="0">
                <a:solidFill>
                  <a:schemeClr val="tx1"/>
                </a:solidFill>
                <a:latin typeface="+mn-lt"/>
                <a:ea typeface="+mn-ea"/>
                <a:cs typeface="+mn-cs"/>
              </a:rPr>
              <a:t>. </a:t>
            </a:r>
          </a:p>
          <a:p>
            <a:endParaRPr lang="en-US" sz="900" kern="1200" baseline="0" dirty="0" smtClean="0">
              <a:solidFill>
                <a:schemeClr val="tx1"/>
              </a:solidFill>
              <a:latin typeface="+mn-lt"/>
              <a:ea typeface="+mn-ea"/>
              <a:cs typeface="+mn-cs"/>
            </a:endParaRPr>
          </a:p>
          <a:p>
            <a:r>
              <a:rPr lang="en-US" sz="900" kern="1200" baseline="0" dirty="0" smtClean="0">
                <a:solidFill>
                  <a:schemeClr val="tx1"/>
                </a:solidFill>
                <a:latin typeface="+mn-lt"/>
                <a:ea typeface="+mn-ea"/>
                <a:cs typeface="+mn-cs"/>
              </a:rPr>
              <a:t>For a better consistent and clear flow of the presentation we will be using only one voice to narrate the presentation, however we want to clarify that this Final Presentation is the result of a dedicated teamwork effort and that all 6 members were involve in the development of this final product. </a:t>
            </a: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kern="1200" dirty="0" smtClean="0">
                <a:solidFill>
                  <a:schemeClr val="tx1"/>
                </a:solidFill>
                <a:latin typeface="+mn-lt"/>
                <a:ea typeface="+mn-ea"/>
                <a:cs typeface="+mn-cs"/>
              </a:rPr>
              <a:t>In order for Muvarde to enable their website as a One-Stop platform and after going through many of the technology options for each of the described features, we have come to the conclusion that the best solution is to implement Gigya.</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After analyzing the best of breed of all of the different categories of social networking there are some solutions that work better than others, or have more market support credibility, but none of the companies does all the things that we want to implement, including  -  Commenting, Ratings and Reviews, Gamification, and Social Profile Management.</a:t>
            </a:r>
          </a:p>
          <a:p>
            <a:r>
              <a:rPr lang="en-US" sz="900" kern="1200" dirty="0" smtClean="0">
                <a:solidFill>
                  <a:schemeClr val="tx1"/>
                </a:solidFill>
                <a:latin typeface="+mn-lt"/>
                <a:ea typeface="+mn-ea"/>
                <a:cs typeface="+mn-cs"/>
              </a:rPr>
              <a:t>Please take a look at the exhibits to </a:t>
            </a:r>
            <a:r>
              <a:rPr lang="en-US" sz="900" kern="1200" dirty="0" err="1" smtClean="0">
                <a:solidFill>
                  <a:schemeClr val="tx1"/>
                </a:solidFill>
                <a:latin typeface="+mn-lt"/>
                <a:ea typeface="+mn-ea"/>
                <a:cs typeface="+mn-cs"/>
              </a:rPr>
              <a:t>undestand</a:t>
            </a:r>
            <a:r>
              <a:rPr lang="en-US" sz="900" kern="1200" dirty="0" smtClean="0">
                <a:solidFill>
                  <a:schemeClr val="tx1"/>
                </a:solidFill>
                <a:latin typeface="+mn-lt"/>
                <a:ea typeface="+mn-ea"/>
                <a:cs typeface="+mn-cs"/>
              </a:rPr>
              <a:t> how Gigya compares with other social media platforms.</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It is also important for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connect our recommended Social Media strategy to all the available platforms such as Facebook, YouTube, Twitter etc. in order to ensure their relevance in all those spaces, but always trying to bring the customers to their One Stop website.</a:t>
            </a:r>
          </a:p>
        </p:txBody>
      </p:sp>
      <p:sp>
        <p:nvSpPr>
          <p:cNvPr id="307" name="Shape 3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01600" marR="0" lvl="0" indent="0" algn="l" defTabSz="457200" rtl="0" eaLnBrk="1" fontAlgn="auto" latinLnBrk="0" hangingPunct="1">
              <a:lnSpc>
                <a:spcPct val="100000"/>
              </a:lnSpc>
              <a:spcBef>
                <a:spcPts val="0"/>
              </a:spcBef>
              <a:spcAft>
                <a:spcPts val="0"/>
              </a:spcAft>
              <a:buClr>
                <a:srgbClr val="000000"/>
              </a:buClr>
              <a:buSzPct val="100000"/>
              <a:buFont typeface="Arial"/>
              <a:buNone/>
              <a:tabLst/>
              <a:defRPr/>
            </a:pPr>
            <a:r>
              <a:rPr lang="en-US" sz="1100" kern="1200" dirty="0" smtClean="0">
                <a:solidFill>
                  <a:schemeClr val="tx1"/>
                </a:solidFill>
                <a:effectLst/>
                <a:latin typeface="+mj-lt"/>
                <a:ea typeface="+mn-ea"/>
                <a:cs typeface="+mn-cs"/>
              </a:rPr>
              <a:t>In order to create a</a:t>
            </a:r>
            <a:r>
              <a:rPr lang="en-US" sz="1100" kern="1200" baseline="0" dirty="0" smtClean="0">
                <a:solidFill>
                  <a:schemeClr val="tx1"/>
                </a:solidFill>
                <a:effectLst/>
                <a:latin typeface="+mj-lt"/>
                <a:ea typeface="+mn-ea"/>
                <a:cs typeface="+mn-cs"/>
              </a:rPr>
              <a:t> an engage community it is important for </a:t>
            </a:r>
            <a:r>
              <a:rPr lang="en-US" sz="1100" kern="1200" dirty="0" smtClean="0">
                <a:solidFill>
                  <a:schemeClr val="tx1"/>
                </a:solidFill>
                <a:effectLst/>
                <a:latin typeface="+mj-lt"/>
                <a:ea typeface="+mn-ea"/>
                <a:cs typeface="+mn-cs"/>
              </a:rPr>
              <a:t>Muvarde t</a:t>
            </a:r>
            <a:r>
              <a:rPr lang="en-US" sz="1100" kern="1200" baseline="0" dirty="0" smtClean="0">
                <a:solidFill>
                  <a:schemeClr val="tx1"/>
                </a:solidFill>
                <a:effectLst/>
                <a:latin typeface="+mj-lt"/>
                <a:ea typeface="+mn-ea"/>
                <a:cs typeface="+mn-cs"/>
              </a:rPr>
              <a:t>o have content in their One-Stop Platform that is easy and interesting to follow, that is why Muvarde needs to make introduce smart ways that allow them to engage customers </a:t>
            </a:r>
            <a:r>
              <a:rPr lang="en-US" sz="1100" kern="1200" dirty="0" smtClean="0">
                <a:solidFill>
                  <a:schemeClr val="tx1"/>
                </a:solidFill>
                <a:effectLst/>
                <a:latin typeface="+mj-lt"/>
                <a:ea typeface="+mn-ea"/>
                <a:cs typeface="+mn-cs"/>
              </a:rPr>
              <a:t>thought their 5 senses. </a:t>
            </a:r>
          </a:p>
          <a:p>
            <a:pPr marL="101600" marR="0" lvl="0" indent="0" algn="l" defTabSz="457200" rtl="0" eaLnBrk="1" fontAlgn="auto" latinLnBrk="0" hangingPunct="1">
              <a:lnSpc>
                <a:spcPct val="100000"/>
              </a:lnSpc>
              <a:spcBef>
                <a:spcPts val="0"/>
              </a:spcBef>
              <a:spcAft>
                <a:spcPts val="0"/>
              </a:spcAft>
              <a:buClr>
                <a:srgbClr val="000000"/>
              </a:buClr>
              <a:buSzPct val="100000"/>
              <a:buFont typeface="Arial"/>
              <a:buNone/>
              <a:tabLst/>
              <a:defRPr/>
            </a:pPr>
            <a:endParaRPr lang="en-US" sz="1100" kern="1200" dirty="0" smtClean="0">
              <a:solidFill>
                <a:schemeClr val="tx1"/>
              </a:solidFill>
              <a:effectLst/>
              <a:latin typeface="+mj-lt"/>
              <a:ea typeface="+mn-ea"/>
              <a:cs typeface="+mn-cs"/>
            </a:endParaRPr>
          </a:p>
          <a:p>
            <a:pPr marL="101600" lvl="0" indent="0" rtl="0">
              <a:buClr>
                <a:srgbClr val="000000"/>
              </a:buClr>
              <a:buSzPct val="100000"/>
              <a:buFont typeface="Arial"/>
              <a:buNone/>
            </a:pPr>
            <a:r>
              <a:rPr lang="en-US" sz="1100" kern="1200" dirty="0" smtClean="0">
                <a:solidFill>
                  <a:schemeClr val="tx1"/>
                </a:solidFill>
                <a:effectLst/>
                <a:latin typeface="+mj-lt"/>
                <a:ea typeface="+mn-ea"/>
                <a:cs typeface="+mn-cs"/>
              </a:rPr>
              <a:t>In order</a:t>
            </a:r>
            <a:r>
              <a:rPr lang="en-US" sz="1100" kern="1200" baseline="0" dirty="0" smtClean="0">
                <a:solidFill>
                  <a:schemeClr val="tx1"/>
                </a:solidFill>
                <a:effectLst/>
                <a:latin typeface="+mj-lt"/>
                <a:ea typeface="+mn-ea"/>
                <a:cs typeface="+mn-cs"/>
              </a:rPr>
              <a:t> for Muvarde to get movement, they need to generate the right content</a:t>
            </a:r>
            <a:r>
              <a:rPr lang="en-US" sz="1100" kern="1200" baseline="0" dirty="0" smtClean="0">
                <a:solidFill>
                  <a:schemeClr val="tx1"/>
                </a:solidFill>
                <a:effectLst/>
                <a:latin typeface="+mj-lt"/>
                <a:ea typeface="Calibri"/>
                <a:cs typeface="Calibri"/>
                <a:sym typeface="Calibri"/>
                <a:rtl val="0"/>
              </a:rPr>
              <a:t> to attract the first followers that are usually </a:t>
            </a:r>
            <a:r>
              <a:rPr lang="en" sz="1100" dirty="0" smtClean="0">
                <a:latin typeface="+mj-lt"/>
                <a:ea typeface="Calibri"/>
                <a:cs typeface="Calibri"/>
                <a:sym typeface="Calibri"/>
                <a:rtl val="0"/>
              </a:rPr>
              <a:t>Super </a:t>
            </a:r>
            <a:r>
              <a:rPr lang="en-US" sz="1100" dirty="0" smtClean="0">
                <a:latin typeface="+mj-lt"/>
                <a:ea typeface="Calibri"/>
                <a:cs typeface="Calibri"/>
                <a:sym typeface="Calibri"/>
                <a:rtl val="0"/>
              </a:rPr>
              <a:t>U</a:t>
            </a:r>
            <a:r>
              <a:rPr lang="en" sz="1100" dirty="0" smtClean="0">
                <a:latin typeface="+mj-lt"/>
                <a:ea typeface="Calibri"/>
                <a:cs typeface="Calibri"/>
                <a:sym typeface="Calibri"/>
                <a:rtl val="0"/>
              </a:rPr>
              <a:t>sers</a:t>
            </a:r>
            <a:r>
              <a:rPr lang="en-US" sz="1100" dirty="0" smtClean="0">
                <a:latin typeface="+mj-lt"/>
                <a:ea typeface="Calibri"/>
                <a:cs typeface="Calibri"/>
                <a:sym typeface="Calibri"/>
                <a:rtl val="0"/>
              </a:rPr>
              <a:t>, New</a:t>
            </a:r>
            <a:r>
              <a:rPr lang="en-US" sz="1100" baseline="0" dirty="0" smtClean="0">
                <a:latin typeface="+mj-lt"/>
                <a:ea typeface="Calibri"/>
                <a:cs typeface="Calibri"/>
                <a:sym typeface="Calibri"/>
                <a:rtl val="0"/>
              </a:rPr>
              <a:t> Joiners or Loyal Costumers to their </a:t>
            </a:r>
            <a:r>
              <a:rPr lang="en-US" sz="1100" kern="1200" dirty="0" smtClean="0">
                <a:solidFill>
                  <a:schemeClr val="tx1"/>
                </a:solidFill>
                <a:effectLst/>
                <a:latin typeface="+mj-lt"/>
                <a:ea typeface="+mn-ea"/>
                <a:cs typeface="+mn-cs"/>
              </a:rPr>
              <a:t>One-Stop Platform. So to nurture those</a:t>
            </a:r>
            <a:r>
              <a:rPr lang="en-US" sz="1100" kern="1200" baseline="0" dirty="0" smtClean="0">
                <a:solidFill>
                  <a:schemeClr val="tx1"/>
                </a:solidFill>
                <a:effectLst/>
                <a:latin typeface="+mj-lt"/>
                <a:ea typeface="+mn-ea"/>
                <a:cs typeface="+mn-cs"/>
              </a:rPr>
              <a:t> important first followers </a:t>
            </a:r>
            <a:r>
              <a:rPr lang="en-US" sz="1100" kern="1200" dirty="0" smtClean="0">
                <a:solidFill>
                  <a:schemeClr val="tx1"/>
                </a:solidFill>
                <a:effectLst/>
                <a:latin typeface="+mj-lt"/>
                <a:ea typeface="+mn-ea"/>
                <a:cs typeface="+mn-cs"/>
              </a:rPr>
              <a:t>successfully we recommend</a:t>
            </a:r>
            <a:r>
              <a:rPr lang="en-US" sz="1100" kern="1200" baseline="0" dirty="0" smtClean="0">
                <a:solidFill>
                  <a:schemeClr val="tx1"/>
                </a:solidFill>
                <a:effectLst/>
                <a:latin typeface="+mj-lt"/>
                <a:ea typeface="+mn-ea"/>
                <a:cs typeface="+mn-cs"/>
              </a:rPr>
              <a:t> Muvarde not to only</a:t>
            </a:r>
            <a:r>
              <a:rPr lang="en-US" sz="1100" kern="1200" dirty="0" smtClean="0">
                <a:solidFill>
                  <a:schemeClr val="tx1"/>
                </a:solidFill>
                <a:effectLst/>
                <a:latin typeface="+mj-lt"/>
                <a:ea typeface="+mn-ea"/>
                <a:cs typeface="+mn-cs"/>
              </a:rPr>
              <a:t> create relevant technology spaces but to feeding them with vibrant images and relevant</a:t>
            </a:r>
            <a:r>
              <a:rPr lang="en-US" sz="1100" kern="1200" baseline="0" dirty="0" smtClean="0">
                <a:solidFill>
                  <a:schemeClr val="tx1"/>
                </a:solidFill>
                <a:effectLst/>
                <a:latin typeface="+mj-lt"/>
                <a:ea typeface="+mn-ea"/>
                <a:cs typeface="+mn-cs"/>
              </a:rPr>
              <a:t> and unique </a:t>
            </a:r>
            <a:r>
              <a:rPr lang="en-US" sz="1100" kern="1200" dirty="0" smtClean="0">
                <a:solidFill>
                  <a:schemeClr val="tx1"/>
                </a:solidFill>
                <a:effectLst/>
                <a:latin typeface="+mj-lt"/>
                <a:ea typeface="+mn-ea"/>
                <a:cs typeface="+mn-cs"/>
              </a:rPr>
              <a:t>content that will induce customers desire to spend more time navigating and interacting with Muvarde constantly.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latin typeface="+mj-lt"/>
              <a:ea typeface="+mn-ea"/>
              <a:cs typeface="+mn-cs"/>
            </a:endParaRPr>
          </a:p>
          <a:p>
            <a:r>
              <a:rPr lang="en-US" sz="1100" kern="1200" dirty="0" smtClean="0">
                <a:solidFill>
                  <a:schemeClr val="tx1"/>
                </a:solidFill>
                <a:effectLst/>
                <a:latin typeface="+mj-lt"/>
                <a:ea typeface="+mn-ea"/>
                <a:cs typeface="+mn-cs"/>
              </a:rPr>
              <a:t>That</a:t>
            </a:r>
            <a:r>
              <a:rPr lang="en-US" sz="1100" kern="1200" baseline="0" dirty="0" smtClean="0">
                <a:solidFill>
                  <a:schemeClr val="tx1"/>
                </a:solidFill>
                <a:effectLst/>
                <a:latin typeface="+mj-lt"/>
                <a:ea typeface="+mn-ea"/>
                <a:cs typeface="+mn-cs"/>
              </a:rPr>
              <a:t> is why we are recommending for Muvarde to become a leather expert platform. They can do this by feeding its website with constant relevant information about leather’s place origin. (Put a map were Customers can identify the country of origin, best quality, textures, talk about the new trendy dying colors, talk about innovative cleaning products for and and for example create a leather glossary with history of origin. It is important for Muvarde to allow customers to interact with a Lather Expert with a live chat for questions and answers. Becoming an expert will ensure increase traffic and user engagement. </a:t>
            </a:r>
          </a:p>
          <a:p>
            <a:endParaRPr lang="en-US" sz="1100" kern="1200" baseline="0" dirty="0" smtClean="0">
              <a:solidFill>
                <a:schemeClr val="tx1"/>
              </a:solidFill>
              <a:effectLst/>
              <a:latin typeface="+mj-lt"/>
              <a:ea typeface="+mn-ea"/>
              <a:cs typeface="+mn-cs"/>
            </a:endParaRPr>
          </a:p>
          <a:p>
            <a:r>
              <a:rPr lang="en-US" sz="1100" kern="1200" baseline="0" dirty="0" smtClean="0">
                <a:solidFill>
                  <a:schemeClr val="tx1"/>
                </a:solidFill>
                <a:effectLst/>
                <a:latin typeface="+mj-lt"/>
                <a:ea typeface="+mn-ea"/>
                <a:cs typeface="+mn-cs"/>
              </a:rPr>
              <a:t>In order to implement this idea, Muvarde will require a Social Media manager or an intern that can constantly interact with customers. Besides, they will have to get sources of information from a research firm and this might require subscription and some financial resources. </a:t>
            </a:r>
            <a:endParaRPr lang="en-US" baseline="0" dirty="0" smtClean="0">
              <a:latin typeface="+mj-lt"/>
            </a:endParaRPr>
          </a:p>
          <a:p>
            <a:endParaRPr lang="en-US" dirty="0">
              <a:latin typeface="+mj-lt"/>
            </a:endParaRPr>
          </a:p>
        </p:txBody>
      </p:sp>
    </p:spTree>
    <p:extLst>
      <p:ext uri="{BB962C8B-B14F-4D97-AF65-F5344CB8AC3E}">
        <p14:creationId xmlns:p14="http://schemas.microsoft.com/office/powerpoint/2010/main" val="132872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Another recommendation we have for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ensure the engagement of customers with their Social Media efforts is to create amazing pictures. So in order to engage fashionable conscious consumers we are recommending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portray their products with theme-based image or collections styles so customers can experience a unique bundle of fashionable associations.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Consumers want image, and lots of them so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needs to make sure their pictures are always being updated and are always visual storytelling.</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On Facebook up to 250 million photographs are uploaded every day, and those photographs are prominently featured on the social media platform.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A post that includes an album or picture receives 120-180% more engagement from fans than a text-based post.</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Source: http://</a:t>
            </a:r>
            <a:r>
              <a:rPr lang="en-US" sz="900" kern="1200" dirty="0" err="1" smtClean="0">
                <a:solidFill>
                  <a:schemeClr val="tx1"/>
                </a:solidFill>
                <a:latin typeface="+mn-lt"/>
                <a:ea typeface="+mn-ea"/>
                <a:cs typeface="+mn-cs"/>
              </a:rPr>
              <a:t>www.socialmediaexaminer.com</a:t>
            </a:r>
            <a:r>
              <a:rPr lang="en-US" sz="900" kern="1200" dirty="0" smtClean="0">
                <a:solidFill>
                  <a:schemeClr val="tx1"/>
                </a:solidFill>
                <a:latin typeface="+mn-lt"/>
                <a:ea typeface="+mn-ea"/>
                <a:cs typeface="+mn-cs"/>
              </a:rPr>
              <a:t>/storytelling-with-images/</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For example if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combine its products with other fashionable items, customers will be able to imagine a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perfect outfit. </a:t>
            </a:r>
            <a:r>
              <a:rPr lang="en-US" sz="900" kern="1200" dirty="0" err="1" smtClean="0">
                <a:solidFill>
                  <a:schemeClr val="tx1"/>
                </a:solidFill>
                <a:latin typeface="+mn-lt"/>
                <a:ea typeface="+mn-ea"/>
                <a:cs typeface="+mn-cs"/>
              </a:rPr>
              <a:t>Also,Portraying</a:t>
            </a:r>
            <a:r>
              <a:rPr lang="en-US" sz="900" kern="1200" dirty="0" smtClean="0">
                <a:solidFill>
                  <a:schemeClr val="tx1"/>
                </a:solidFill>
                <a:latin typeface="+mn-lt"/>
                <a:ea typeface="+mn-ea"/>
                <a:cs typeface="+mn-cs"/>
              </a:rPr>
              <a:t>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products as Fashionable Combinations can be the difference between just a LIKE and a loyal awesome customer.</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In order for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implement this recommendation they will need to have a Social Media manager who can constantly update the images to their platform and into all social media. In addition, they need to probably outsource fashion photo-shoots.  </a:t>
            </a:r>
            <a:endParaRPr lang="en-US" sz="900" dirty="0"/>
          </a:p>
        </p:txBody>
      </p:sp>
    </p:spTree>
    <p:extLst>
      <p:ext uri="{BB962C8B-B14F-4D97-AF65-F5344CB8AC3E}">
        <p14:creationId xmlns:p14="http://schemas.microsoft.com/office/powerpoint/2010/main" val="358636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900" dirty="0" smtClean="0"/>
              <a:t>Muvarde</a:t>
            </a:r>
            <a:r>
              <a:rPr lang="en-US" sz="900" baseline="0" dirty="0" smtClean="0"/>
              <a:t> should also put some effort in showcasing their products in other fashion websites. This will enable them to redirect early fashion adopters and new spectators to their website. This will require Muvarde to have some type of Public Relations management in order to ensure their products are available and considered for fashion collections. </a:t>
            </a:r>
            <a:endParaRPr lang="en-US" sz="900" dirty="0"/>
          </a:p>
        </p:txBody>
      </p:sp>
    </p:spTree>
    <p:extLst>
      <p:ext uri="{BB962C8B-B14F-4D97-AF65-F5344CB8AC3E}">
        <p14:creationId xmlns:p14="http://schemas.microsoft.com/office/powerpoint/2010/main" val="2999301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also recommend</a:t>
            </a:r>
            <a:r>
              <a:rPr lang="en-US" baseline="0" dirty="0" smtClean="0"/>
              <a:t> Muvarde to showcase their products relevant to daily life activities. C</a:t>
            </a:r>
            <a:r>
              <a:rPr lang="en-US" dirty="0" smtClean="0"/>
              <a:t>ustomers are more likely to purchase</a:t>
            </a:r>
            <a:r>
              <a:rPr lang="en-US" baseline="0" dirty="0" smtClean="0"/>
              <a:t> an item online if they can understand the dimensions, functionality and versatility.  </a:t>
            </a:r>
            <a:endParaRPr lang="en-US" dirty="0"/>
          </a:p>
        </p:txBody>
      </p:sp>
    </p:spTree>
    <p:extLst>
      <p:ext uri="{BB962C8B-B14F-4D97-AF65-F5344CB8AC3E}">
        <p14:creationId xmlns:p14="http://schemas.microsoft.com/office/powerpoint/2010/main" val="3512506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should add an advance shopping cart to enable social media integration. It is important for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allow customers to share their purchases from their shopping cart, make reviews and ratings.</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In addition,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can create a discount code for customers who by referral can engage their friends to buy at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At the same time, it is important for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showcase or recommend complementary products to customers when they are in the checkout process. As we see in Amazon who generates additional revenues by bundling the products and offering discounts so that users can end up buying more stuff.</a:t>
            </a:r>
            <a:endParaRPr lang="en-US" sz="900" dirty="0"/>
          </a:p>
        </p:txBody>
      </p:sp>
    </p:spTree>
    <p:extLst>
      <p:ext uri="{BB962C8B-B14F-4D97-AF65-F5344CB8AC3E}">
        <p14:creationId xmlns:p14="http://schemas.microsoft.com/office/powerpoint/2010/main" val="3487276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Using responsive design principles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should design a website that is compatible with all mobile platforms. If we look at </a:t>
            </a:r>
            <a:r>
              <a:rPr lang="pl-PL" sz="900" u="sng" kern="1200" dirty="0" smtClean="0">
                <a:solidFill>
                  <a:schemeClr val="tx1"/>
                </a:solidFill>
                <a:latin typeface="+mn-lt"/>
                <a:ea typeface="+mn-ea"/>
                <a:cs typeface="+mn-cs"/>
                <a:hlinkClick r:id="rId3"/>
              </a:rPr>
              <a:t>http://www.engadget.com </a:t>
            </a:r>
            <a:r>
              <a:rPr lang="en-US" sz="900" kern="1200" dirty="0" smtClean="0">
                <a:solidFill>
                  <a:schemeClr val="tx1"/>
                </a:solidFill>
                <a:latin typeface="+mn-lt"/>
                <a:ea typeface="+mn-ea"/>
                <a:cs typeface="+mn-cs"/>
              </a:rPr>
              <a:t> which has a mobile compatible website the layout of the website and resizing of layout </a:t>
            </a:r>
            <a:r>
              <a:rPr lang="en-US" sz="900" kern="1200" dirty="0" err="1" smtClean="0">
                <a:solidFill>
                  <a:schemeClr val="tx1"/>
                </a:solidFill>
                <a:latin typeface="+mn-lt"/>
                <a:ea typeface="+mn-ea"/>
                <a:cs typeface="+mn-cs"/>
              </a:rPr>
              <a:t>etc</a:t>
            </a:r>
            <a:r>
              <a:rPr lang="en-US" sz="900" kern="1200" dirty="0" smtClean="0">
                <a:solidFill>
                  <a:schemeClr val="tx1"/>
                </a:solidFill>
                <a:latin typeface="+mn-lt"/>
                <a:ea typeface="+mn-ea"/>
                <a:cs typeface="+mn-cs"/>
              </a:rPr>
              <a:t> happens automatically without effecting the user experience.</a:t>
            </a:r>
          </a:p>
          <a:p>
            <a:endParaRPr lang="en-US" sz="900" kern="1200" dirty="0" smtClean="0">
              <a:solidFill>
                <a:schemeClr val="tx1"/>
              </a:solidFill>
              <a:latin typeface="+mn-lt"/>
              <a:ea typeface="+mn-ea"/>
              <a:cs typeface="+mn-cs"/>
            </a:endParaRPr>
          </a:p>
          <a:p>
            <a:r>
              <a:rPr lang="is-IS" sz="900" b="1" kern="1200" dirty="0" smtClean="0">
                <a:solidFill>
                  <a:schemeClr val="tx1"/>
                </a:solidFill>
                <a:latin typeface="+mn-lt"/>
                <a:ea typeface="+mn-ea"/>
                <a:cs typeface="+mn-cs"/>
              </a:rPr>
              <a:t>Benefits:</a:t>
            </a:r>
          </a:p>
          <a:p>
            <a:pPr lvl="1"/>
            <a:r>
              <a:rPr lang="en-US" sz="900" kern="1200" dirty="0" smtClean="0">
                <a:solidFill>
                  <a:schemeClr val="tx1"/>
                </a:solidFill>
                <a:latin typeface="+mn-lt"/>
                <a:ea typeface="+mn-ea"/>
                <a:cs typeface="+mn-cs"/>
              </a:rPr>
              <a:t>•Improved user experience</a:t>
            </a:r>
          </a:p>
          <a:p>
            <a:pPr lvl="1"/>
            <a:r>
              <a:rPr lang="en-US" sz="900" kern="1200" dirty="0" smtClean="0">
                <a:solidFill>
                  <a:schemeClr val="tx1"/>
                </a:solidFill>
                <a:latin typeface="+mn-lt"/>
                <a:ea typeface="+mn-ea"/>
                <a:cs typeface="+mn-cs"/>
              </a:rPr>
              <a:t>•longer visits</a:t>
            </a:r>
          </a:p>
          <a:p>
            <a:pPr lvl="1"/>
            <a:r>
              <a:rPr lang="en-US" sz="900" kern="1200" dirty="0" smtClean="0">
                <a:solidFill>
                  <a:schemeClr val="tx1"/>
                </a:solidFill>
                <a:latin typeface="+mn-lt"/>
                <a:ea typeface="+mn-ea"/>
                <a:cs typeface="+mn-cs"/>
              </a:rPr>
              <a:t>•Improved SEO</a:t>
            </a:r>
          </a:p>
          <a:p>
            <a:pPr lvl="1"/>
            <a:r>
              <a:rPr lang="nb-NO" sz="900" kern="1200" dirty="0" smtClean="0">
                <a:solidFill>
                  <a:schemeClr val="tx1"/>
                </a:solidFill>
                <a:latin typeface="+mn-lt"/>
                <a:ea typeface="+mn-ea"/>
                <a:cs typeface="+mn-cs"/>
              </a:rPr>
              <a:t>•Better Brand image</a:t>
            </a:r>
          </a:p>
          <a:p>
            <a:pPr lvl="1"/>
            <a:r>
              <a:rPr lang="en-US" sz="900" kern="1200" dirty="0" smtClean="0">
                <a:solidFill>
                  <a:schemeClr val="tx1"/>
                </a:solidFill>
                <a:latin typeface="+mn-lt"/>
                <a:ea typeface="+mn-ea"/>
                <a:cs typeface="+mn-cs"/>
              </a:rPr>
              <a:t>•Competitive advantage</a:t>
            </a:r>
          </a:p>
          <a:p>
            <a:endParaRPr lang="en-US" sz="900" dirty="0"/>
          </a:p>
        </p:txBody>
      </p:sp>
    </p:spTree>
    <p:extLst>
      <p:ext uri="{BB962C8B-B14F-4D97-AF65-F5344CB8AC3E}">
        <p14:creationId xmlns:p14="http://schemas.microsoft.com/office/powerpoint/2010/main" val="2685218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We believe that Based on business value and likelihood of success, adopting and identity management system is the most important large feature suggested followed by custom interaction spaces, one-stop platform, gaming and an interacting shopping cart. </a:t>
            </a:r>
            <a:endParaRPr lang="en-US" sz="900" dirty="0"/>
          </a:p>
        </p:txBody>
      </p:sp>
    </p:spTree>
    <p:extLst>
      <p:ext uri="{BB962C8B-B14F-4D97-AF65-F5344CB8AC3E}">
        <p14:creationId xmlns:p14="http://schemas.microsoft.com/office/powerpoint/2010/main" val="1883435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err="1" smtClean="0">
                <a:solidFill>
                  <a:schemeClr val="tx1"/>
                </a:solidFill>
                <a:latin typeface="+mn-lt"/>
                <a:ea typeface="+mn-ea"/>
                <a:cs typeface="+mn-cs"/>
              </a:rPr>
              <a:t>Awareness,Engagement</a:t>
            </a:r>
            <a:r>
              <a:rPr lang="en-US" sz="900" kern="1200" dirty="0" smtClean="0">
                <a:solidFill>
                  <a:schemeClr val="tx1"/>
                </a:solidFill>
                <a:latin typeface="+mn-lt"/>
                <a:ea typeface="+mn-ea"/>
                <a:cs typeface="+mn-cs"/>
              </a:rPr>
              <a:t> and word of mouth metrics are important metrics to analyze the success of our new social media strategy. So, awareness metrics such as number of </a:t>
            </a:r>
            <a:r>
              <a:rPr lang="en-US" sz="900" kern="1200" dirty="0" err="1" smtClean="0">
                <a:solidFill>
                  <a:schemeClr val="tx1"/>
                </a:solidFill>
                <a:latin typeface="+mn-lt"/>
                <a:ea typeface="+mn-ea"/>
                <a:cs typeface="+mn-cs"/>
              </a:rPr>
              <a:t>fans,tweets,connections,pageviews,visits</a:t>
            </a:r>
            <a:r>
              <a:rPr lang="en-US" sz="900" kern="1200" dirty="0" smtClean="0">
                <a:solidFill>
                  <a:schemeClr val="tx1"/>
                </a:solidFill>
                <a:latin typeface="+mn-lt"/>
                <a:ea typeface="+mn-ea"/>
                <a:cs typeface="+mn-cs"/>
              </a:rPr>
              <a:t> can be used to evaluate the reach of our brand among our users.</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 Engagement metrics such as active </a:t>
            </a:r>
            <a:r>
              <a:rPr lang="en-US" sz="900" kern="1200" dirty="0" err="1" smtClean="0">
                <a:solidFill>
                  <a:schemeClr val="tx1"/>
                </a:solidFill>
                <a:latin typeface="+mn-lt"/>
                <a:ea typeface="+mn-ea"/>
                <a:cs typeface="+mn-cs"/>
              </a:rPr>
              <a:t>users,comments,conversion</a:t>
            </a:r>
            <a:r>
              <a:rPr lang="en-US" sz="900" kern="1200" dirty="0" smtClean="0">
                <a:solidFill>
                  <a:schemeClr val="tx1"/>
                </a:solidFill>
                <a:latin typeface="+mn-lt"/>
                <a:ea typeface="+mn-ea"/>
                <a:cs typeface="+mn-cs"/>
              </a:rPr>
              <a:t> </a:t>
            </a:r>
            <a:r>
              <a:rPr lang="en-US" sz="900" kern="1200" dirty="0" err="1" smtClean="0">
                <a:solidFill>
                  <a:schemeClr val="tx1"/>
                </a:solidFill>
                <a:latin typeface="+mn-lt"/>
                <a:ea typeface="+mn-ea"/>
                <a:cs typeface="+mn-cs"/>
              </a:rPr>
              <a:t>rate,engagement</a:t>
            </a:r>
            <a:r>
              <a:rPr lang="en-US" sz="900" kern="1200" dirty="0" smtClean="0">
                <a:solidFill>
                  <a:schemeClr val="tx1"/>
                </a:solidFill>
                <a:latin typeface="+mn-lt"/>
                <a:ea typeface="+mn-ea"/>
                <a:cs typeface="+mn-cs"/>
              </a:rPr>
              <a:t> </a:t>
            </a:r>
            <a:r>
              <a:rPr lang="en-US" sz="900" kern="1200" dirty="0" err="1" smtClean="0">
                <a:solidFill>
                  <a:schemeClr val="tx1"/>
                </a:solidFill>
                <a:latin typeface="+mn-lt"/>
                <a:ea typeface="+mn-ea"/>
                <a:cs typeface="+mn-cs"/>
              </a:rPr>
              <a:t>rate,bounce</a:t>
            </a:r>
            <a:r>
              <a:rPr lang="en-US" sz="900" kern="1200" dirty="0" smtClean="0">
                <a:solidFill>
                  <a:schemeClr val="tx1"/>
                </a:solidFill>
                <a:latin typeface="+mn-lt"/>
                <a:ea typeface="+mn-ea"/>
                <a:cs typeface="+mn-cs"/>
              </a:rPr>
              <a:t> rate and sentiment analysis shows the interest of users in our site and how much engaged they are in our content and collaboration platform. Its important to retain our customers for the maximum time on our site to generate more sales.</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Word of mouth marketing by existing customers acts as a key influencer for new customers and metrics such as number of posts on </a:t>
            </a:r>
            <a:r>
              <a:rPr lang="en-US" sz="900" kern="1200" dirty="0" err="1" smtClean="0">
                <a:solidFill>
                  <a:schemeClr val="tx1"/>
                </a:solidFill>
                <a:latin typeface="+mn-lt"/>
                <a:ea typeface="+mn-ea"/>
                <a:cs typeface="+mn-cs"/>
              </a:rPr>
              <a:t>facebook,retweets,influence</a:t>
            </a:r>
            <a:r>
              <a:rPr lang="en-US" sz="900" kern="1200" dirty="0" smtClean="0">
                <a:solidFill>
                  <a:schemeClr val="tx1"/>
                </a:solidFill>
                <a:latin typeface="+mn-lt"/>
                <a:ea typeface="+mn-ea"/>
                <a:cs typeface="+mn-cs"/>
              </a:rPr>
              <a:t> </a:t>
            </a:r>
            <a:r>
              <a:rPr lang="en-US" sz="900" kern="1200" dirty="0" err="1" smtClean="0">
                <a:solidFill>
                  <a:schemeClr val="tx1"/>
                </a:solidFill>
                <a:latin typeface="+mn-lt"/>
                <a:ea typeface="+mn-ea"/>
                <a:cs typeface="+mn-cs"/>
              </a:rPr>
              <a:t>scores,share</a:t>
            </a:r>
            <a:r>
              <a:rPr lang="en-US" sz="900" kern="1200" dirty="0" smtClean="0">
                <a:solidFill>
                  <a:schemeClr val="tx1"/>
                </a:solidFill>
                <a:latin typeface="+mn-lt"/>
                <a:ea typeface="+mn-ea"/>
                <a:cs typeface="+mn-cs"/>
              </a:rPr>
              <a:t> of voice index and brand mentions on social media shows that our customers are very loyal to our brand and would go that extra mile to promote our brand.</a:t>
            </a:r>
          </a:p>
          <a:p>
            <a:endParaRPr lang="en-US" sz="900" dirty="0"/>
          </a:p>
        </p:txBody>
      </p:sp>
    </p:spTree>
    <p:extLst>
      <p:ext uri="{BB962C8B-B14F-4D97-AF65-F5344CB8AC3E}">
        <p14:creationId xmlns:p14="http://schemas.microsoft.com/office/powerpoint/2010/main" val="4085827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900" kern="1200" dirty="0" smtClean="0">
                <a:solidFill>
                  <a:schemeClr val="tx1"/>
                </a:solidFill>
                <a:latin typeface="+mn-lt"/>
                <a:ea typeface="+mn-ea"/>
                <a:cs typeface="+mn-cs"/>
              </a:rPr>
              <a:t>It is important for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measure the ROI of all its social media and technology investments.</a:t>
            </a:r>
          </a:p>
          <a:p>
            <a:r>
              <a:rPr lang="en-US" sz="900" kern="1200" dirty="0" smtClean="0">
                <a:solidFill>
                  <a:schemeClr val="tx1"/>
                </a:solidFill>
                <a:latin typeface="+mn-lt"/>
                <a:ea typeface="+mn-ea"/>
                <a:cs typeface="+mn-cs"/>
              </a:rPr>
              <a:t>Social media activities and technology investments influence the common ROI financial metrics which are: Number of transactions, Number of customers, Number of new customers, Market share, Revenue and Profit.</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That is why is important to have a clear understanding that about how to connect the financial returns to the social media returns that are: Number of website visitors, leads, Brand awareness, Newsletter sign-ups, Facebook fans, Blog comments, Brand Social mentions and Visitor satisfaction.</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It is important for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connect their financial measurements to their Social Media strategy and for example by monitoring the social chatter they can measure the relation between the number of mentions of their brand on the internet to changes in sales volume.</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Source: </a:t>
            </a:r>
            <a:r>
              <a:rPr lang="en-US" sz="900" u="sng" kern="1200" dirty="0" smtClean="0">
                <a:solidFill>
                  <a:schemeClr val="tx1"/>
                </a:solidFill>
                <a:latin typeface="+mn-lt"/>
                <a:ea typeface="+mn-ea"/>
                <a:cs typeface="+mn-cs"/>
                <a:hlinkClick r:id="rId3"/>
              </a:rPr>
              <a:t>www.oracle.com/us/c.../</a:t>
            </a:r>
            <a:r>
              <a:rPr lang="en-US" sz="900" b="1" u="sng" kern="1200" dirty="0" smtClean="0">
                <a:solidFill>
                  <a:schemeClr val="tx1"/>
                </a:solidFill>
                <a:latin typeface="+mn-lt"/>
                <a:ea typeface="+mn-ea"/>
                <a:cs typeface="+mn-cs"/>
                <a:hlinkClick r:id="rId3"/>
              </a:rPr>
              <a:t>social</a:t>
            </a:r>
            <a:r>
              <a:rPr lang="en-US" sz="900" b="0" u="sng" kern="1200" dirty="0" smtClean="0">
                <a:solidFill>
                  <a:schemeClr val="tx1"/>
                </a:solidFill>
                <a:latin typeface="+mn-lt"/>
                <a:ea typeface="+mn-ea"/>
                <a:cs typeface="+mn-cs"/>
                <a:hlinkClick r:id="rId3"/>
              </a:rPr>
              <a:t>-</a:t>
            </a:r>
            <a:r>
              <a:rPr lang="en-US" sz="900" b="1" u="sng" kern="1200" dirty="0" smtClean="0">
                <a:solidFill>
                  <a:schemeClr val="tx1"/>
                </a:solidFill>
                <a:latin typeface="+mn-lt"/>
                <a:ea typeface="+mn-ea"/>
                <a:cs typeface="+mn-cs"/>
                <a:hlinkClick r:id="rId3"/>
              </a:rPr>
              <a:t>media</a:t>
            </a:r>
            <a:r>
              <a:rPr lang="en-US" sz="900" b="0" u="sng" kern="1200" dirty="0" smtClean="0">
                <a:solidFill>
                  <a:schemeClr val="tx1"/>
                </a:solidFill>
                <a:latin typeface="+mn-lt"/>
                <a:ea typeface="+mn-ea"/>
                <a:cs typeface="+mn-cs"/>
                <a:hlinkClick r:id="rId3"/>
              </a:rPr>
              <a:t>-the-tipping-point-1908447.pdf </a:t>
            </a:r>
            <a:endParaRPr lang="en-US" sz="900" dirty="0"/>
          </a:p>
        </p:txBody>
      </p:sp>
    </p:spTree>
    <p:extLst>
      <p:ext uri="{BB962C8B-B14F-4D97-AF65-F5344CB8AC3E}">
        <p14:creationId xmlns:p14="http://schemas.microsoft.com/office/powerpoint/2010/main" val="1068596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b="1" kern="1200" dirty="0" smtClean="0">
                <a:solidFill>
                  <a:schemeClr val="tx1"/>
                </a:solidFill>
                <a:latin typeface="+mn-lt"/>
                <a:ea typeface="+mn-ea"/>
                <a:cs typeface="+mn-cs"/>
              </a:rPr>
              <a:t>We believe a Social Media strategy will benefit </a:t>
            </a:r>
            <a:r>
              <a:rPr lang="en-US" sz="900" b="1" kern="1200" dirty="0" err="1" smtClean="0">
                <a:solidFill>
                  <a:schemeClr val="tx1"/>
                </a:solidFill>
                <a:latin typeface="+mn-lt"/>
                <a:ea typeface="+mn-ea"/>
                <a:cs typeface="+mn-cs"/>
              </a:rPr>
              <a:t>Muvarde</a:t>
            </a:r>
            <a:r>
              <a:rPr lang="en-US" sz="900" b="1" kern="1200" dirty="0" smtClean="0">
                <a:solidFill>
                  <a:schemeClr val="tx1"/>
                </a:solidFill>
                <a:latin typeface="+mn-lt"/>
                <a:ea typeface="+mn-ea"/>
                <a:cs typeface="+mn-cs"/>
              </a:rPr>
              <a:t> today because:</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1.First,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is not currently engaging their customers on their website. Also, today they are not implementing any Social Media tool to engage customers through website products to buy their brand.</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2. Second, We want to be able to use Social Media to boost </a:t>
            </a:r>
            <a:r>
              <a:rPr lang="en-US" sz="900" kern="1200" dirty="0" err="1" smtClean="0">
                <a:solidFill>
                  <a:schemeClr val="tx1"/>
                </a:solidFill>
                <a:latin typeface="+mn-lt"/>
                <a:ea typeface="+mn-ea"/>
                <a:cs typeface="+mn-cs"/>
              </a:rPr>
              <a:t>sales,Increase</a:t>
            </a:r>
            <a:r>
              <a:rPr lang="en-US" sz="900" kern="1200" dirty="0" smtClean="0">
                <a:solidFill>
                  <a:schemeClr val="tx1"/>
                </a:solidFill>
                <a:latin typeface="+mn-lt"/>
                <a:ea typeface="+mn-ea"/>
                <a:cs typeface="+mn-cs"/>
              </a:rPr>
              <a:t> conversion rate and drive further sales for </a:t>
            </a:r>
            <a:r>
              <a:rPr lang="en-US" sz="900" kern="1200" dirty="0" err="1" smtClean="0">
                <a:solidFill>
                  <a:schemeClr val="tx1"/>
                </a:solidFill>
                <a:latin typeface="+mn-lt"/>
                <a:ea typeface="+mn-ea"/>
                <a:cs typeface="+mn-cs"/>
              </a:rPr>
              <a:t>Muvarde</a:t>
            </a:r>
            <a:endParaRPr lang="en-US" sz="900" kern="1200" dirty="0" smtClean="0">
              <a:solidFill>
                <a:schemeClr val="tx1"/>
              </a:solidFill>
              <a:latin typeface="+mn-lt"/>
              <a:ea typeface="+mn-ea"/>
              <a:cs typeface="+mn-cs"/>
            </a:endParaRP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3. Third, communication is currently only from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customers. It is not a dialogue. Right now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is pushing content is to customers but is not allowing customers to interact or to respond. Online users like to interact and have a two way conversation, they hate listening to companies only (It is important for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understand that 14% of people trust advertising versus 84% trust other people recommendations and ratings – That is an advantage that Social Media will give to their brand)</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4. Fourth, We want to be able to create brand awareness and “buzz” about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Our Social Media recommendations enable and makes customers to talk about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(If people talk about their brand online, it will attract new potentials customers to navigate their website and buying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products).</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5. we want to create a One St</a:t>
            </a:r>
            <a:r>
              <a:rPr lang="en-US" sz="900" i="1" kern="1200" dirty="0" smtClean="0">
                <a:solidFill>
                  <a:schemeClr val="tx1"/>
                </a:solidFill>
                <a:latin typeface="+mn-lt"/>
                <a:ea typeface="+mn-ea"/>
                <a:cs typeface="+mn-cs"/>
              </a:rPr>
              <a:t>op</a:t>
            </a:r>
            <a:r>
              <a:rPr lang="en-US" sz="900" i="0" kern="1200" dirty="0" smtClean="0">
                <a:solidFill>
                  <a:schemeClr val="tx1"/>
                </a:solidFill>
                <a:latin typeface="+mn-lt"/>
                <a:ea typeface="+mn-ea"/>
                <a:cs typeface="+mn-cs"/>
              </a:rPr>
              <a:t> platform for </a:t>
            </a:r>
            <a:r>
              <a:rPr lang="en-US" sz="900" i="0" kern="1200" dirty="0" err="1" smtClean="0">
                <a:solidFill>
                  <a:schemeClr val="tx1"/>
                </a:solidFill>
                <a:latin typeface="+mn-lt"/>
                <a:ea typeface="+mn-ea"/>
                <a:cs typeface="+mn-cs"/>
              </a:rPr>
              <a:t>muvarde’s</a:t>
            </a:r>
            <a:r>
              <a:rPr lang="en-US" sz="900" i="0" kern="1200" dirty="0" smtClean="0">
                <a:solidFill>
                  <a:schemeClr val="tx1"/>
                </a:solidFill>
                <a:latin typeface="+mn-lt"/>
                <a:ea typeface="+mn-ea"/>
                <a:cs typeface="+mn-cs"/>
              </a:rPr>
              <a:t> clients. For example, currently </a:t>
            </a:r>
            <a:r>
              <a:rPr lang="en-US" sz="900" i="0" kern="1200" dirty="0" err="1" smtClean="0">
                <a:solidFill>
                  <a:schemeClr val="tx1"/>
                </a:solidFill>
                <a:latin typeface="+mn-lt"/>
                <a:ea typeface="+mn-ea"/>
                <a:cs typeface="+mn-cs"/>
              </a:rPr>
              <a:t>Muvarde</a:t>
            </a:r>
            <a:r>
              <a:rPr lang="en-US" sz="900" i="0" kern="1200" dirty="0" smtClean="0">
                <a:solidFill>
                  <a:schemeClr val="tx1"/>
                </a:solidFill>
                <a:latin typeface="+mn-lt"/>
                <a:ea typeface="+mn-ea"/>
                <a:cs typeface="+mn-cs"/>
              </a:rPr>
              <a:t> is using a blog that is not very well management. The Blog is located in an outside platform (not inside our website) and this is not professional. Therefore we want to enable their website to become a One Stop or One Destination website were all the Social Media takes place (</a:t>
            </a:r>
            <a:r>
              <a:rPr lang="en-US" sz="900" i="0" kern="1200" dirty="0" err="1" smtClean="0">
                <a:solidFill>
                  <a:schemeClr val="tx1"/>
                </a:solidFill>
                <a:latin typeface="+mn-lt"/>
                <a:ea typeface="+mn-ea"/>
                <a:cs typeface="+mn-cs"/>
              </a:rPr>
              <a:t>Blog,Collaboration,Community</a:t>
            </a:r>
            <a:r>
              <a:rPr lang="en-US" sz="900" i="0" kern="1200" dirty="0" smtClean="0">
                <a:solidFill>
                  <a:schemeClr val="tx1"/>
                </a:solidFill>
                <a:latin typeface="+mn-lt"/>
                <a:ea typeface="+mn-ea"/>
                <a:cs typeface="+mn-cs"/>
              </a:rPr>
              <a:t>) inside their website space. This is very important because </a:t>
            </a:r>
            <a:r>
              <a:rPr lang="en-US" sz="900" i="0" kern="1200" dirty="0" err="1" smtClean="0">
                <a:solidFill>
                  <a:schemeClr val="tx1"/>
                </a:solidFill>
                <a:latin typeface="+mn-lt"/>
                <a:ea typeface="+mn-ea"/>
                <a:cs typeface="+mn-cs"/>
              </a:rPr>
              <a:t>Muvarde</a:t>
            </a:r>
            <a:r>
              <a:rPr lang="en-US" sz="900" i="0" kern="1200" dirty="0" smtClean="0">
                <a:solidFill>
                  <a:schemeClr val="tx1"/>
                </a:solidFill>
                <a:latin typeface="+mn-lt"/>
                <a:ea typeface="+mn-ea"/>
                <a:cs typeface="+mn-cs"/>
              </a:rPr>
              <a:t> wants to keep customers engage as long as possible and get data analysis from the information customers create on their website to keep improving their marketing, branding, selling and engagement customer experience.</a:t>
            </a:r>
          </a:p>
          <a:p>
            <a:endParaRPr lang="en-US" sz="900" i="0" kern="1200" dirty="0" smtClean="0">
              <a:solidFill>
                <a:schemeClr val="tx1"/>
              </a:solidFill>
              <a:latin typeface="+mn-lt"/>
              <a:ea typeface="+mn-ea"/>
              <a:cs typeface="+mn-cs"/>
            </a:endParaRPr>
          </a:p>
          <a:p>
            <a:r>
              <a:rPr lang="en-US" sz="900" i="0" kern="1200" dirty="0" smtClean="0">
                <a:solidFill>
                  <a:schemeClr val="tx1"/>
                </a:solidFill>
                <a:latin typeface="+mn-lt"/>
                <a:ea typeface="+mn-ea"/>
                <a:cs typeface="+mn-cs"/>
              </a:rPr>
              <a:t>6. Lastly, we want to make sure </a:t>
            </a:r>
            <a:r>
              <a:rPr lang="en-US" sz="900" i="0" kern="1200" dirty="0" err="1" smtClean="0">
                <a:solidFill>
                  <a:schemeClr val="tx1"/>
                </a:solidFill>
                <a:latin typeface="+mn-lt"/>
                <a:ea typeface="+mn-ea"/>
                <a:cs typeface="+mn-cs"/>
              </a:rPr>
              <a:t>Muvarde</a:t>
            </a:r>
            <a:r>
              <a:rPr lang="en-US" sz="900" i="0" kern="1200" dirty="0" smtClean="0">
                <a:solidFill>
                  <a:schemeClr val="tx1"/>
                </a:solidFill>
                <a:latin typeface="+mn-lt"/>
                <a:ea typeface="+mn-ea"/>
                <a:cs typeface="+mn-cs"/>
              </a:rPr>
              <a:t> has a strong and relevant presence in off-site platforms such as Facebook, Twitter, </a:t>
            </a:r>
            <a:r>
              <a:rPr lang="en-US" sz="900" i="0" kern="1200" dirty="0" err="1" smtClean="0">
                <a:solidFill>
                  <a:schemeClr val="tx1"/>
                </a:solidFill>
                <a:latin typeface="+mn-lt"/>
                <a:ea typeface="+mn-ea"/>
                <a:cs typeface="+mn-cs"/>
              </a:rPr>
              <a:t>Pinterest</a:t>
            </a:r>
            <a:r>
              <a:rPr lang="en-US" sz="900" i="0" kern="1200" dirty="0" smtClean="0">
                <a:solidFill>
                  <a:schemeClr val="tx1"/>
                </a:solidFill>
                <a:latin typeface="+mn-lt"/>
                <a:ea typeface="+mn-ea"/>
                <a:cs typeface="+mn-cs"/>
              </a:rPr>
              <a:t> and YouTube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can use some of the existing social media metric tools that helps evaluate the existing </a:t>
            </a:r>
            <a:r>
              <a:rPr lang="en-US" sz="900" kern="1200" dirty="0" err="1" smtClean="0">
                <a:solidFill>
                  <a:schemeClr val="tx1"/>
                </a:solidFill>
                <a:latin typeface="+mn-lt"/>
                <a:ea typeface="+mn-ea"/>
                <a:cs typeface="+mn-cs"/>
              </a:rPr>
              <a:t>awareness,engagement</a:t>
            </a:r>
            <a:r>
              <a:rPr lang="en-US" sz="900" kern="1200" dirty="0" smtClean="0">
                <a:solidFill>
                  <a:schemeClr val="tx1"/>
                </a:solidFill>
                <a:latin typeface="+mn-lt"/>
                <a:ea typeface="+mn-ea"/>
                <a:cs typeface="+mn-cs"/>
              </a:rPr>
              <a:t> and word of mouth key metrics to get a realistic view and take action to improve them. We recommend using tools such as </a:t>
            </a:r>
            <a:r>
              <a:rPr lang="en-US" sz="900" kern="1200" dirty="0" err="1" smtClean="0">
                <a:solidFill>
                  <a:schemeClr val="tx1"/>
                </a:solidFill>
                <a:latin typeface="+mn-lt"/>
                <a:ea typeface="+mn-ea"/>
                <a:cs typeface="+mn-cs"/>
              </a:rPr>
              <a:t>facebook</a:t>
            </a:r>
            <a:r>
              <a:rPr lang="en-US" sz="900" kern="1200" dirty="0" smtClean="0">
                <a:solidFill>
                  <a:schemeClr val="tx1"/>
                </a:solidFill>
                <a:latin typeface="+mn-lt"/>
                <a:ea typeface="+mn-ea"/>
                <a:cs typeface="+mn-cs"/>
              </a:rPr>
              <a:t> </a:t>
            </a:r>
            <a:r>
              <a:rPr lang="en-US" sz="900" kern="1200" dirty="0" err="1" smtClean="0">
                <a:solidFill>
                  <a:schemeClr val="tx1"/>
                </a:solidFill>
                <a:latin typeface="+mn-lt"/>
                <a:ea typeface="+mn-ea"/>
                <a:cs typeface="+mn-cs"/>
              </a:rPr>
              <a:t>insights,linkedin</a:t>
            </a:r>
            <a:r>
              <a:rPr lang="en-US" sz="900" kern="1200" dirty="0" smtClean="0">
                <a:solidFill>
                  <a:schemeClr val="tx1"/>
                </a:solidFill>
                <a:latin typeface="+mn-lt"/>
                <a:ea typeface="+mn-ea"/>
                <a:cs typeface="+mn-cs"/>
              </a:rPr>
              <a:t> page insights and data analytics to measure engagement and reach of its </a:t>
            </a:r>
            <a:r>
              <a:rPr lang="en-US" sz="900" kern="1200" dirty="0" err="1" smtClean="0">
                <a:solidFill>
                  <a:schemeClr val="tx1"/>
                </a:solidFill>
                <a:latin typeface="+mn-lt"/>
                <a:ea typeface="+mn-ea"/>
                <a:cs typeface="+mn-cs"/>
              </a:rPr>
              <a:t>customers.Share</a:t>
            </a:r>
            <a:r>
              <a:rPr lang="en-US" sz="900" kern="1200" dirty="0" smtClean="0">
                <a:solidFill>
                  <a:schemeClr val="tx1"/>
                </a:solidFill>
                <a:latin typeface="+mn-lt"/>
                <a:ea typeface="+mn-ea"/>
                <a:cs typeface="+mn-cs"/>
              </a:rPr>
              <a:t> of voice is another relevant metric and social mention is a good tool for measuring it and </a:t>
            </a:r>
            <a:r>
              <a:rPr lang="en-US" sz="900" kern="1200" dirty="0" err="1" smtClean="0">
                <a:solidFill>
                  <a:schemeClr val="tx1"/>
                </a:solidFill>
                <a:latin typeface="+mn-lt"/>
                <a:ea typeface="+mn-ea"/>
                <a:cs typeface="+mn-cs"/>
              </a:rPr>
              <a:t>klout</a:t>
            </a:r>
            <a:r>
              <a:rPr lang="en-US" sz="900" kern="1200" dirty="0" smtClean="0">
                <a:solidFill>
                  <a:schemeClr val="tx1"/>
                </a:solidFill>
                <a:latin typeface="+mn-lt"/>
                <a:ea typeface="+mn-ea"/>
                <a:cs typeface="+mn-cs"/>
              </a:rPr>
              <a:t> can help in tracking your top influencers.</a:t>
            </a:r>
          </a:p>
          <a:p>
            <a:endParaRPr lang="en-US" sz="900" kern="1200" dirty="0" smtClean="0">
              <a:solidFill>
                <a:schemeClr val="tx1"/>
              </a:solidFill>
              <a:latin typeface="+mn-lt"/>
              <a:ea typeface="+mn-ea"/>
              <a:cs typeface="+mn-cs"/>
            </a:endParaRPr>
          </a:p>
          <a:p>
            <a:r>
              <a:rPr lang="en-US" sz="900" kern="1200" dirty="0" err="1" smtClean="0">
                <a:solidFill>
                  <a:schemeClr val="tx1"/>
                </a:solidFill>
                <a:latin typeface="+mn-lt"/>
                <a:ea typeface="+mn-ea"/>
                <a:cs typeface="+mn-cs"/>
              </a:rPr>
              <a:t>Finally,Google</a:t>
            </a:r>
            <a:r>
              <a:rPr lang="en-US" sz="900" kern="1200" dirty="0" smtClean="0">
                <a:solidFill>
                  <a:schemeClr val="tx1"/>
                </a:solidFill>
                <a:latin typeface="+mn-lt"/>
                <a:ea typeface="+mn-ea"/>
                <a:cs typeface="+mn-cs"/>
              </a:rPr>
              <a:t> analytics and especially its social reports can help in measuring network </a:t>
            </a:r>
            <a:r>
              <a:rPr lang="en-US" sz="900" kern="1200" dirty="0" err="1" smtClean="0">
                <a:solidFill>
                  <a:schemeClr val="tx1"/>
                </a:solidFill>
                <a:latin typeface="+mn-lt"/>
                <a:ea typeface="+mn-ea"/>
                <a:cs typeface="+mn-cs"/>
              </a:rPr>
              <a:t>referrals,conversions,trackbacks,visitor</a:t>
            </a:r>
            <a:r>
              <a:rPr lang="en-US" sz="900" kern="1200" dirty="0" smtClean="0">
                <a:solidFill>
                  <a:schemeClr val="tx1"/>
                </a:solidFill>
                <a:latin typeface="+mn-lt"/>
                <a:ea typeface="+mn-ea"/>
                <a:cs typeface="+mn-cs"/>
              </a:rPr>
              <a:t> flows and track activity of visitors across various sites which would help build a strong recommendation system in future by analyzing user patterns across the internet sites.</a:t>
            </a:r>
          </a:p>
          <a:p>
            <a:endParaRPr lang="en-US" sz="900" dirty="0"/>
          </a:p>
        </p:txBody>
      </p:sp>
    </p:spTree>
    <p:extLst>
      <p:ext uri="{BB962C8B-B14F-4D97-AF65-F5344CB8AC3E}">
        <p14:creationId xmlns:p14="http://schemas.microsoft.com/office/powerpoint/2010/main" val="3990243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275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kern="1200" dirty="0" smtClean="0">
                <a:solidFill>
                  <a:schemeClr val="tx1"/>
                </a:solidFill>
                <a:latin typeface="+mn-lt"/>
                <a:ea typeface="+mn-ea"/>
                <a:cs typeface="+mn-cs"/>
              </a:rPr>
              <a:t>Our Social Media plan aims to engage all the previously mentioned audiences and allow them to interact with the brand in the most beneficial way possible to both Muvarde and the Customer.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To do this we will be looking at strategies for Offsite and</a:t>
            </a:r>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Onsite</a:t>
            </a:r>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that will aim to improve brand awareness, positively influence future purchases, attract new customers, and generate data for customer analytics.  We wanted</a:t>
            </a:r>
            <a:r>
              <a:rPr lang="en-US" sz="900" kern="1200" baseline="0" dirty="0" smtClean="0">
                <a:solidFill>
                  <a:schemeClr val="tx1"/>
                </a:solidFill>
                <a:latin typeface="+mn-lt"/>
                <a:ea typeface="+mn-ea"/>
                <a:cs typeface="+mn-cs"/>
              </a:rPr>
              <a:t> to</a:t>
            </a:r>
            <a:r>
              <a:rPr lang="en-US" sz="900" b="0" i="0" u="none" strike="noStrike" kern="1200" cap="none" baseline="0" dirty="0" smtClean="0">
                <a:solidFill>
                  <a:schemeClr val="tx1"/>
                </a:solidFill>
                <a:latin typeface="+mn-lt"/>
                <a:ea typeface="+mn-ea"/>
                <a:cs typeface="+mn-cs"/>
              </a:rPr>
              <a:t> g</a:t>
            </a:r>
            <a:r>
              <a:rPr lang="en" sz="900" b="0" i="0" u="none" strike="noStrike" cap="none" baseline="0" dirty="0" smtClean="0"/>
              <a:t>et Muvarde customers to interact with the brand in the most beneficial way</a:t>
            </a:r>
            <a:r>
              <a:rPr lang="en-US" sz="900" b="0" i="0" u="none" strike="noStrike" cap="none" baseline="0" dirty="0" smtClean="0"/>
              <a:t> by following the best practices across all the platforms.</a:t>
            </a:r>
          </a:p>
          <a:p>
            <a:endParaRPr lang="en-US" sz="900" b="0" i="0" u="none" strike="noStrike" cap="none" baseline="0" dirty="0" smtClean="0"/>
          </a:p>
          <a:p>
            <a:r>
              <a:rPr lang="en-US" sz="900" b="0" i="0" u="none" strike="noStrike" cap="none" baseline="0" dirty="0" smtClean="0"/>
              <a:t>So, we believe engaging the customers correctly would be most important factor in retaining customers and in return this will improve customer conversion rate as well. So, </a:t>
            </a:r>
            <a:r>
              <a:rPr lang="en-US" sz="900" b="0" i="0" u="none" strike="noStrike" kern="1200" cap="none" baseline="0" dirty="0" smtClean="0">
                <a:solidFill>
                  <a:schemeClr val="tx1"/>
                </a:solidFill>
                <a:latin typeface="+mn-lt"/>
                <a:ea typeface="+mn-ea"/>
                <a:cs typeface="+mn-cs"/>
              </a:rPr>
              <a:t>f</a:t>
            </a:r>
            <a:r>
              <a:rPr lang="en-US" sz="900" kern="1200" dirty="0" smtClean="0">
                <a:solidFill>
                  <a:schemeClr val="tx1"/>
                </a:solidFill>
                <a:latin typeface="+mn-lt"/>
                <a:ea typeface="+mn-ea"/>
                <a:cs typeface="+mn-cs"/>
              </a:rPr>
              <a:t>or the purposes of this presentation, we will focus on solutions for the onsite and off-site experience</a:t>
            </a:r>
            <a:r>
              <a:rPr lang="en-US" sz="900" kern="1200" baseline="0" dirty="0" smtClean="0">
                <a:solidFill>
                  <a:schemeClr val="tx1"/>
                </a:solidFill>
                <a:latin typeface="+mn-lt"/>
                <a:ea typeface="+mn-ea"/>
                <a:cs typeface="+mn-cs"/>
              </a:rPr>
              <a:t> and </a:t>
            </a:r>
            <a:r>
              <a:rPr lang="en-US" sz="900" b="0" i="0" u="none" strike="noStrike" kern="1200" cap="none" baseline="0" dirty="0" smtClean="0">
                <a:solidFill>
                  <a:schemeClr val="tx1"/>
                </a:solidFill>
                <a:latin typeface="+mn-lt"/>
                <a:ea typeface="+mn-ea"/>
                <a:cs typeface="+mn-cs"/>
              </a:rPr>
              <a:t>u</a:t>
            </a:r>
            <a:r>
              <a:rPr lang="en" sz="900" b="0" i="0" u="none" strike="noStrike" cap="none" baseline="0" dirty="0" smtClean="0"/>
              <a:t>se </a:t>
            </a:r>
            <a:r>
              <a:rPr lang="en" sz="900" b="0" i="0" u="none" strike="noStrike" cap="none" baseline="0" dirty="0"/>
              <a:t>the engagement to:</a:t>
            </a:r>
          </a:p>
          <a:p>
            <a:pPr marL="685800" marR="0" lvl="1" indent="-330200" algn="l" rtl="0">
              <a:spcBef>
                <a:spcPts val="480"/>
              </a:spcBef>
              <a:buClr>
                <a:srgbClr val="000000"/>
              </a:buClr>
              <a:buSzPct val="166666"/>
              <a:buFont typeface="Arial"/>
              <a:buChar char="•"/>
            </a:pPr>
            <a:r>
              <a:rPr lang="en" sz="900" b="0" i="0" u="none" strike="noStrike" cap="none" baseline="0" dirty="0" smtClean="0"/>
              <a:t>Identify </a:t>
            </a:r>
            <a:r>
              <a:rPr lang="en-US" sz="900" b="0" i="0" u="none" strike="noStrike" cap="none" baseline="0" dirty="0" smtClean="0"/>
              <a:t>and create </a:t>
            </a:r>
            <a:r>
              <a:rPr lang="en" sz="900" b="0" i="0" u="none" strike="noStrike" cap="none" baseline="0" dirty="0" smtClean="0"/>
              <a:t>Brand </a:t>
            </a:r>
            <a:r>
              <a:rPr lang="en" sz="900" b="0" i="0" u="none" strike="noStrike" cap="none" baseline="0" dirty="0"/>
              <a:t>Advocates</a:t>
            </a:r>
          </a:p>
          <a:p>
            <a:pPr marL="685800" marR="0" lvl="1" indent="-330200" algn="l" rtl="0">
              <a:spcBef>
                <a:spcPts val="480"/>
              </a:spcBef>
              <a:buClr>
                <a:srgbClr val="000000"/>
              </a:buClr>
              <a:buSzPct val="166666"/>
              <a:buFont typeface="Arial"/>
              <a:buChar char="•"/>
            </a:pPr>
            <a:r>
              <a:rPr lang="en" sz="900" b="0" i="0" u="none" strike="noStrike" cap="none" baseline="0" dirty="0"/>
              <a:t>Learn what customers are looking for</a:t>
            </a:r>
          </a:p>
          <a:p>
            <a:pPr marL="685800" marR="0" lvl="1" indent="-330200" algn="l" rtl="0">
              <a:spcBef>
                <a:spcPts val="480"/>
              </a:spcBef>
              <a:buClr>
                <a:srgbClr val="000000"/>
              </a:buClr>
              <a:buSzPct val="166666"/>
              <a:buFont typeface="Arial"/>
              <a:buChar char="•"/>
            </a:pPr>
            <a:r>
              <a:rPr lang="en" sz="900" b="0" i="0" u="none" strike="noStrike" cap="none" baseline="0" dirty="0"/>
              <a:t>Keep customers aware of the brand to influence future purchases</a:t>
            </a:r>
          </a:p>
          <a:p>
            <a:pPr marL="685800" marR="0" lvl="1" indent="-330200" algn="l" rtl="0">
              <a:spcBef>
                <a:spcPts val="480"/>
              </a:spcBef>
              <a:buClr>
                <a:srgbClr val="000000"/>
              </a:buClr>
              <a:buSzPct val="166666"/>
              <a:buFont typeface="Arial"/>
              <a:buChar char="•"/>
            </a:pPr>
            <a:r>
              <a:rPr lang="en" sz="900" b="0" i="0" u="none" strike="noStrike" cap="none" baseline="0" dirty="0"/>
              <a:t>Get customers to bring in new </a:t>
            </a:r>
            <a:r>
              <a:rPr lang="en" sz="900" b="0" i="0" u="none" strike="noStrike" cap="none" baseline="0" dirty="0" smtClean="0"/>
              <a:t>customers</a:t>
            </a:r>
            <a:endParaRPr lang="en-US" sz="900" b="0" i="0" u="none" strike="noStrike" cap="none" baseline="0" dirty="0" smtClean="0"/>
          </a:p>
          <a:p>
            <a:pPr marL="685800" marR="0" lvl="1" indent="-330200" algn="l" rtl="0">
              <a:spcBef>
                <a:spcPts val="480"/>
              </a:spcBef>
              <a:buClr>
                <a:srgbClr val="000000"/>
              </a:buClr>
              <a:buSzPct val="166666"/>
              <a:buFont typeface="Arial"/>
              <a:buChar char="•"/>
            </a:pPr>
            <a:endParaRPr lang="en-US" sz="900" b="0" i="0" u="none" strike="noStrike" cap="none" baseline="0" dirty="0" smtClean="0"/>
          </a:p>
          <a:p>
            <a:pPr marL="685800" marR="0" lvl="1" indent="-330200" algn="l" rtl="0">
              <a:spcBef>
                <a:spcPts val="480"/>
              </a:spcBef>
              <a:buClr>
                <a:srgbClr val="000000"/>
              </a:buClr>
              <a:buSzPct val="166666"/>
              <a:buFont typeface="Arial"/>
              <a:buChar char="•"/>
            </a:pPr>
            <a:endParaRPr lang="en-US" sz="900" b="0" i="0" u="none" strike="noStrike" cap="none"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kern="1200" dirty="0" smtClean="0">
                <a:solidFill>
                  <a:schemeClr val="tx1"/>
                </a:solidFill>
                <a:latin typeface="+mn-lt"/>
                <a:ea typeface="+mn-ea"/>
                <a:cs typeface="+mn-cs"/>
              </a:rPr>
              <a:t>Our recommendations</a:t>
            </a:r>
            <a:r>
              <a:rPr lang="en-US" sz="900" kern="1200" baseline="0" dirty="0" smtClean="0">
                <a:solidFill>
                  <a:schemeClr val="tx1"/>
                </a:solidFill>
                <a:latin typeface="+mn-lt"/>
                <a:ea typeface="+mn-ea"/>
                <a:cs typeface="+mn-cs"/>
              </a:rPr>
              <a:t> for the On-Site Social Media will focus on </a:t>
            </a:r>
            <a:r>
              <a:rPr lang="en-US" sz="900" kern="1200" dirty="0" smtClean="0">
                <a:solidFill>
                  <a:schemeClr val="tx1"/>
                </a:solidFill>
                <a:latin typeface="+mn-lt"/>
                <a:ea typeface="+mn-ea"/>
                <a:cs typeface="+mn-cs"/>
              </a:rPr>
              <a:t>Identity Management, Interaction Spaces, the creation of a One Stop Platform website, and Gamification. </a:t>
            </a:r>
            <a:endParaRPr lang="en-US" sz="900" b="1" i="0" u="none" strike="noStrike" cap="none" baseline="0" dirty="0" smtClean="0">
              <a:solidFill>
                <a:schemeClr val="lt1"/>
              </a:solidFill>
            </a:endParaRPr>
          </a:p>
          <a:p>
            <a:pPr marL="0" marR="0" lvl="0" indent="0" algn="l" rtl="0">
              <a:lnSpc>
                <a:spcPct val="100000"/>
              </a:lnSpc>
              <a:spcBef>
                <a:spcPts val="0"/>
              </a:spcBef>
              <a:spcAft>
                <a:spcPts val="0"/>
              </a:spcAft>
              <a:buSzPct val="25000"/>
              <a:buFont typeface="Arial"/>
              <a:buNone/>
            </a:pPr>
            <a:endParaRPr lang="en-US" sz="900" b="1" i="0" u="none" strike="noStrike" cap="none" baseline="0" dirty="0" smtClean="0">
              <a:solidFill>
                <a:schemeClr val="lt1"/>
              </a:solidFill>
            </a:endParaRPr>
          </a:p>
          <a:p>
            <a:pPr marL="0" marR="0" lvl="0" indent="0" algn="l" defTabSz="457200" rtl="0" eaLnBrk="1" fontAlgn="auto" latinLnBrk="0" hangingPunct="1">
              <a:lnSpc>
                <a:spcPct val="100000"/>
              </a:lnSpc>
              <a:spcBef>
                <a:spcPts val="0"/>
              </a:spcBef>
              <a:spcAft>
                <a:spcPts val="0"/>
              </a:spcAft>
              <a:buClrTx/>
              <a:buSzPct val="25000"/>
              <a:buFont typeface="Arial"/>
              <a:buNone/>
              <a:tabLst/>
              <a:defRPr/>
            </a:pPr>
            <a:r>
              <a:rPr lang="en-US" sz="900" b="1" i="0" u="none" strike="noStrike" cap="none" baseline="0" dirty="0" smtClean="0"/>
              <a:t>1. Identity Management </a:t>
            </a:r>
            <a:r>
              <a:rPr lang="en" sz="900" b="0" i="0" u="none" strike="noStrike" cap="none" baseline="0" dirty="0" smtClean="0"/>
              <a:t>Allowing customers to register with the Social Media logins allows Muvarde to </a:t>
            </a:r>
            <a:r>
              <a:rPr lang="en" sz="900" b="0" i="0" u="none" strike="noStrike" cap="none" baseline="0" dirty="0" smtClean="0">
                <a:solidFill>
                  <a:srgbClr val="595959"/>
                </a:solidFill>
                <a:latin typeface="+mn-lt"/>
                <a:ea typeface="Arial"/>
                <a:cs typeface="Arial"/>
                <a:sym typeface="Arial"/>
              </a:rPr>
              <a:t>better understand their because they will be able to access their social media data and see all their </a:t>
            </a:r>
            <a:r>
              <a:rPr lang="en" sz="900" b="0" i="0" u="none" strike="noStrike" cap="none" baseline="0" dirty="0" smtClean="0">
                <a:solidFill>
                  <a:srgbClr val="595959"/>
                </a:solidFill>
              </a:rPr>
              <a:t>site interaction.</a:t>
            </a:r>
            <a:endParaRPr lang="en-US" sz="900" b="1" i="0" u="none" strike="noStrike" cap="none" baseline="0" dirty="0" smtClean="0">
              <a:solidFill>
                <a:schemeClr val="lt1"/>
              </a:solidFill>
            </a:endParaRPr>
          </a:p>
          <a:p>
            <a:pPr marL="0" marR="0" lvl="0" indent="0" algn="l" rtl="0">
              <a:lnSpc>
                <a:spcPct val="100000"/>
              </a:lnSpc>
              <a:spcBef>
                <a:spcPts val="0"/>
              </a:spcBef>
              <a:spcAft>
                <a:spcPts val="0"/>
              </a:spcAft>
              <a:buSzPct val="25000"/>
              <a:buFont typeface="Arial"/>
              <a:buNone/>
            </a:pPr>
            <a:endParaRPr lang="en-US" sz="900" b="1" i="0" u="none" strike="noStrike" cap="none" baseline="0" dirty="0" smtClean="0">
              <a:solidFill>
                <a:schemeClr val="lt1"/>
              </a:solidFill>
            </a:endParaRPr>
          </a:p>
          <a:p>
            <a:pPr marL="0" marR="0" lvl="0" indent="0" algn="l" rtl="0">
              <a:lnSpc>
                <a:spcPct val="100000"/>
              </a:lnSpc>
              <a:spcBef>
                <a:spcPts val="0"/>
              </a:spcBef>
              <a:spcAft>
                <a:spcPts val="0"/>
              </a:spcAft>
              <a:buSzPct val="25000"/>
              <a:buFont typeface="Arial"/>
              <a:buNone/>
            </a:pPr>
            <a:r>
              <a:rPr lang="en-US" sz="900" b="1" i="0" u="none" strike="noStrike" cap="none" baseline="0" dirty="0" smtClean="0">
                <a:solidFill>
                  <a:schemeClr val="lt1"/>
                </a:solidFill>
              </a:rPr>
              <a:t>2. </a:t>
            </a:r>
            <a:r>
              <a:rPr lang="en" sz="900" b="1" i="0" u="none" strike="noStrike" cap="none" baseline="0" dirty="0" smtClean="0">
                <a:solidFill>
                  <a:schemeClr val="lt1"/>
                </a:solidFill>
              </a:rPr>
              <a:t>Customer </a:t>
            </a:r>
            <a:r>
              <a:rPr lang="en" sz="900" b="1" i="0" u="none" strike="noStrike" cap="none" baseline="0" dirty="0">
                <a:solidFill>
                  <a:schemeClr val="lt1"/>
                </a:solidFill>
              </a:rPr>
              <a:t>Interaction</a:t>
            </a:r>
            <a:r>
              <a:rPr lang="en" sz="900" b="0" i="0" u="none" strike="noStrike" cap="none" baseline="0" dirty="0">
                <a:solidFill>
                  <a:schemeClr val="lt1"/>
                </a:solidFill>
              </a:rPr>
              <a:t> means that Muvarde allows customers to do ratings of products, reviews and have a strong comments </a:t>
            </a:r>
            <a:r>
              <a:rPr lang="en" sz="900" b="0" i="0" u="none" strike="noStrike" cap="none" baseline="0" dirty="0" smtClean="0">
                <a:solidFill>
                  <a:schemeClr val="lt1"/>
                </a:solidFill>
              </a:rPr>
              <a:t>system</a:t>
            </a:r>
            <a:endParaRPr lang="en-US" sz="900" b="0" i="0" u="none" strike="noStrike" cap="none" baseline="0" dirty="0" smtClean="0">
              <a:solidFill>
                <a:schemeClr val="lt1"/>
              </a:solidFill>
            </a:endParaRPr>
          </a:p>
          <a:p>
            <a:pPr marL="0" marR="0" lvl="0" indent="0" algn="l" rtl="0">
              <a:lnSpc>
                <a:spcPct val="100000"/>
              </a:lnSpc>
              <a:spcBef>
                <a:spcPts val="0"/>
              </a:spcBef>
              <a:spcAft>
                <a:spcPts val="0"/>
              </a:spcAft>
              <a:buSzPct val="25000"/>
              <a:buFont typeface="Arial"/>
              <a:buNone/>
            </a:pPr>
            <a:endParaRPr lang="en-US" sz="900" b="1" i="0" u="none" strike="noStrike" cap="none" baseline="0" dirty="0" smtClean="0">
              <a:solidFill>
                <a:schemeClr val="lt1"/>
              </a:solidFill>
            </a:endParaRPr>
          </a:p>
          <a:p>
            <a:pPr marL="0" marR="0" lvl="0" indent="0" algn="l" rtl="0">
              <a:lnSpc>
                <a:spcPct val="100000"/>
              </a:lnSpc>
              <a:spcBef>
                <a:spcPts val="0"/>
              </a:spcBef>
              <a:spcAft>
                <a:spcPts val="0"/>
              </a:spcAft>
              <a:buSzPct val="25000"/>
              <a:buFont typeface="Arial"/>
              <a:buNone/>
            </a:pPr>
            <a:r>
              <a:rPr lang="en-US" sz="900" b="1" i="0" u="none" strike="noStrike" cap="none" baseline="0" dirty="0" smtClean="0">
                <a:solidFill>
                  <a:schemeClr val="lt1"/>
                </a:solidFill>
              </a:rPr>
              <a:t>3. One Platform </a:t>
            </a:r>
            <a:r>
              <a:rPr lang="en-US" sz="900" b="0" i="0" u="none" strike="noStrike" cap="none" baseline="0" dirty="0" smtClean="0">
                <a:solidFill>
                  <a:schemeClr val="lt1"/>
                </a:solidFill>
              </a:rPr>
              <a:t>allows Muvarde to contain all their social media and all the blogs etc. at a single place in Muvarde and not be hosted at different places so as to improve the SEO and customer engagement</a:t>
            </a:r>
          </a:p>
          <a:p>
            <a:pPr marL="0" marR="0" lvl="0" indent="0" algn="l" rtl="0">
              <a:lnSpc>
                <a:spcPct val="100000"/>
              </a:lnSpc>
              <a:spcBef>
                <a:spcPts val="0"/>
              </a:spcBef>
              <a:spcAft>
                <a:spcPts val="0"/>
              </a:spcAft>
              <a:buSzPct val="25000"/>
              <a:buFont typeface="Arial"/>
              <a:buNone/>
            </a:pPr>
            <a:endParaRPr lang="en-US" sz="900" b="1" i="0" u="none" strike="noStrike" cap="none" baseline="0" dirty="0" smtClean="0">
              <a:solidFill>
                <a:schemeClr val="lt1"/>
              </a:solidFill>
            </a:endParaRPr>
          </a:p>
          <a:p>
            <a:pPr marL="0" marR="0" lvl="0" indent="0" algn="l" rtl="0">
              <a:lnSpc>
                <a:spcPct val="100000"/>
              </a:lnSpc>
              <a:spcBef>
                <a:spcPts val="0"/>
              </a:spcBef>
              <a:spcAft>
                <a:spcPts val="0"/>
              </a:spcAft>
              <a:buSzPct val="25000"/>
              <a:buFont typeface="Arial"/>
              <a:buNone/>
            </a:pPr>
            <a:r>
              <a:rPr lang="en-US" sz="900" b="1" i="0" u="none" strike="noStrike" cap="none" baseline="0" dirty="0" smtClean="0">
                <a:solidFill>
                  <a:schemeClr val="lt1"/>
                </a:solidFill>
              </a:rPr>
              <a:t>4. Gamification </a:t>
            </a:r>
            <a:r>
              <a:rPr lang="en-US" sz="900" b="0" i="0" u="none" strike="noStrike" cap="none" baseline="0" dirty="0" smtClean="0">
                <a:solidFill>
                  <a:schemeClr val="lt1"/>
                </a:solidFill>
              </a:rPr>
              <a:t>allows the users to be engaged by providing various virtual rewards and providing offers to customers so that they help each other in the community.</a:t>
            </a:r>
          </a:p>
          <a:p>
            <a:pPr marL="0" marR="0" lvl="0" indent="0" algn="l" rtl="0">
              <a:lnSpc>
                <a:spcPct val="100000"/>
              </a:lnSpc>
              <a:spcBef>
                <a:spcPts val="0"/>
              </a:spcBef>
              <a:spcAft>
                <a:spcPts val="0"/>
              </a:spcAft>
              <a:buSzPct val="25000"/>
              <a:buFont typeface="Arial"/>
              <a:buNone/>
            </a:pPr>
            <a:endParaRPr lang="en" sz="900" b="0" i="0" u="none" strike="noStrike" cap="none" baseline="0" dirty="0">
              <a:solidFill>
                <a:schemeClr val="lt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latin typeface="+mn-lt"/>
                <a:ea typeface="+mn-ea"/>
                <a:cs typeface="+mn-cs"/>
              </a:rPr>
              <a:t>In order to accomplish these goals we will also recommend that Muvarde implement several brand image recommendations</a:t>
            </a:r>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and website technologies that will enable customer interaction and retention. </a:t>
            </a:r>
          </a:p>
          <a:p>
            <a:endParaRPr lang="en" sz="900" b="0" i="0" u="none" strike="noStrike" cap="none" baseline="0" dirty="0">
              <a:solidFill>
                <a:schemeClr val="lt1"/>
              </a:solidFill>
            </a:endParaRPr>
          </a:p>
        </p:txBody>
      </p:sp>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kern="1200" dirty="0" smtClean="0">
                <a:solidFill>
                  <a:schemeClr val="tx1"/>
                </a:solidFill>
                <a:latin typeface="+mn-lt"/>
                <a:ea typeface="+mn-ea"/>
                <a:cs typeface="+mn-cs"/>
              </a:rPr>
              <a:t>At its core, identity management technologies allow customers to login to our site with social media logins - meaning that someone who comes to the site is able to login with </a:t>
            </a:r>
            <a:r>
              <a:rPr lang="en-US" sz="900" kern="1200" dirty="0" err="1" smtClean="0">
                <a:solidFill>
                  <a:schemeClr val="tx1"/>
                </a:solidFill>
                <a:latin typeface="+mn-lt"/>
                <a:ea typeface="+mn-ea"/>
                <a:cs typeface="+mn-cs"/>
              </a:rPr>
              <a:t>facebook</a:t>
            </a:r>
            <a:r>
              <a:rPr lang="en-US" sz="900" kern="1200" dirty="0" smtClean="0">
                <a:solidFill>
                  <a:schemeClr val="tx1"/>
                </a:solidFill>
                <a:latin typeface="+mn-lt"/>
                <a:ea typeface="+mn-ea"/>
                <a:cs typeface="+mn-cs"/>
              </a:rPr>
              <a:t> for example.</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Allowing customers to register with the Social Media logins allows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to better understand their behaviors because they will be able to access their social media data and see all their site </a:t>
            </a:r>
            <a:r>
              <a:rPr lang="en-US" sz="900" kern="1200" dirty="0" err="1" smtClean="0">
                <a:solidFill>
                  <a:schemeClr val="tx1"/>
                </a:solidFill>
                <a:latin typeface="+mn-lt"/>
                <a:ea typeface="+mn-ea"/>
                <a:cs typeface="+mn-cs"/>
              </a:rPr>
              <a:t>interaction.This</a:t>
            </a:r>
            <a:r>
              <a:rPr lang="en-US" sz="900" kern="1200" dirty="0" smtClean="0">
                <a:solidFill>
                  <a:schemeClr val="tx1"/>
                </a:solidFill>
                <a:latin typeface="+mn-lt"/>
                <a:ea typeface="+mn-ea"/>
                <a:cs typeface="+mn-cs"/>
              </a:rPr>
              <a:t> is good for the user because it removes friction from the customer interaction. This is great for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because they are able to collect a substantial amount of information about their customers from their social profiles.</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It has also been observed that there is a positive correlation between social login and customer purchases. In fact, using the technology we will recommend, for a specific site, users were 5 times more likely to purchase products when they were allowed to use social logins.</a:t>
            </a:r>
          </a:p>
          <a:p>
            <a:endParaRPr lang="en-US" sz="900" kern="1200" dirty="0" smtClean="0">
              <a:solidFill>
                <a:schemeClr val="tx1"/>
              </a:solidFill>
              <a:latin typeface="+mn-lt"/>
              <a:ea typeface="+mn-ea"/>
              <a:cs typeface="+mn-cs"/>
            </a:endParaRPr>
          </a:p>
          <a:p>
            <a:r>
              <a:rPr lang="hu-HU" sz="900" kern="1200" dirty="0" smtClean="0">
                <a:solidFill>
                  <a:schemeClr val="tx1"/>
                </a:solidFill>
                <a:latin typeface="+mn-lt"/>
                <a:ea typeface="+mn-ea"/>
                <a:cs typeface="+mn-cs"/>
              </a:rPr>
              <a:t>Source: blog.gigya.com/ </a:t>
            </a:r>
          </a:p>
        </p:txBody>
      </p:sp>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kern="1200" dirty="0" smtClean="0">
                <a:solidFill>
                  <a:schemeClr val="tx1"/>
                </a:solidFill>
                <a:latin typeface="+mn-lt"/>
                <a:ea typeface="+mn-ea"/>
                <a:cs typeface="+mn-cs"/>
              </a:rPr>
              <a:t>We want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customers to be able to interact across the site. This includes allowing customers to create comments on blog posts and other relevant areas of the website. Using comments, customers are able to interact with both each other and with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representatives. We recommend that </a:t>
            </a:r>
            <a:r>
              <a:rPr lang="en-US" sz="900" kern="1200" dirty="0" err="1" smtClean="0">
                <a:solidFill>
                  <a:schemeClr val="tx1"/>
                </a:solidFill>
                <a:latin typeface="+mn-lt"/>
                <a:ea typeface="+mn-ea"/>
                <a:cs typeface="+mn-cs"/>
              </a:rPr>
              <a:t>Muvarde</a:t>
            </a:r>
            <a:r>
              <a:rPr lang="en-US" sz="900" kern="1200" dirty="0" smtClean="0">
                <a:solidFill>
                  <a:schemeClr val="tx1"/>
                </a:solidFill>
                <a:latin typeface="+mn-lt"/>
                <a:ea typeface="+mn-ea"/>
                <a:cs typeface="+mn-cs"/>
              </a:rPr>
              <a:t> take advantage of this feature and create a true dialogue with their customers.</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Using the specific technology package in our final presentation we will recommend later, there are examples that show a 500% increase in commenting over other systems.</a:t>
            </a:r>
          </a:p>
          <a:p>
            <a:r>
              <a:rPr lang="en-US" sz="900" kern="1200" dirty="0" smtClean="0">
                <a:solidFill>
                  <a:schemeClr val="tx1"/>
                </a:solidFill>
                <a:latin typeface="+mn-lt"/>
                <a:ea typeface="+mn-ea"/>
                <a:cs typeface="+mn-cs"/>
              </a:rPr>
              <a:t>Source: </a:t>
            </a:r>
            <a:r>
              <a:rPr lang="en-US" sz="900" u="sng" kern="1200" dirty="0" smtClean="0">
                <a:solidFill>
                  <a:schemeClr val="tx1"/>
                </a:solidFill>
                <a:latin typeface="+mn-lt"/>
                <a:ea typeface="+mn-ea"/>
                <a:cs typeface="+mn-cs"/>
                <a:hlinkClick r:id="rId3"/>
              </a:rPr>
              <a:t>http://profilelaunchpad.com/blog/how-to-increase-your-linkedin-profile-views-by-500 </a:t>
            </a:r>
            <a:endParaRPr lang="en-US" sz="900" u="sng" kern="1200" dirty="0" smtClean="0">
              <a:solidFill>
                <a:schemeClr val="tx1"/>
              </a:solidFill>
              <a:latin typeface="+mn-lt"/>
              <a:ea typeface="+mn-ea"/>
              <a:cs typeface="+mn-cs"/>
            </a:endParaRP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We believe that</a:t>
            </a:r>
            <a:r>
              <a:rPr lang="en-US" sz="900" kern="1200" baseline="0" dirty="0" smtClean="0">
                <a:solidFill>
                  <a:schemeClr val="tx1"/>
                </a:solidFill>
                <a:latin typeface="+mn-lt"/>
                <a:ea typeface="+mn-ea"/>
                <a:cs typeface="+mn-cs"/>
              </a:rPr>
              <a:t> the complete package of interaction that involves commenting, blogging and live chat with the customer service are the way forward for </a:t>
            </a:r>
            <a:r>
              <a:rPr lang="en-US" sz="900" kern="1200" baseline="0" dirty="0" err="1" smtClean="0">
                <a:solidFill>
                  <a:schemeClr val="tx1"/>
                </a:solidFill>
                <a:latin typeface="+mn-lt"/>
                <a:ea typeface="+mn-ea"/>
                <a:cs typeface="+mn-cs"/>
              </a:rPr>
              <a:t>Muvarde</a:t>
            </a:r>
            <a:r>
              <a:rPr lang="en-US" sz="900" kern="1200" baseline="0" dirty="0" smtClean="0">
                <a:solidFill>
                  <a:schemeClr val="tx1"/>
                </a:solidFill>
                <a:latin typeface="+mn-lt"/>
                <a:ea typeface="+mn-ea"/>
                <a:cs typeface="+mn-cs"/>
              </a:rPr>
              <a:t>.</a:t>
            </a:r>
            <a:endParaRPr lang="en-US" sz="900" kern="1200" dirty="0" smtClean="0">
              <a:solidFill>
                <a:schemeClr val="tx1"/>
              </a:solidFill>
              <a:latin typeface="+mn-lt"/>
              <a:ea typeface="+mn-ea"/>
              <a:cs typeface="+mn-cs"/>
            </a:endParaRPr>
          </a:p>
          <a:p>
            <a:endParaRPr sz="900" dirty="0"/>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kern="1200" dirty="0" smtClean="0">
                <a:solidFill>
                  <a:schemeClr val="tx1"/>
                </a:solidFill>
                <a:latin typeface="+mn-lt"/>
                <a:ea typeface="+mn-ea"/>
                <a:cs typeface="+mn-cs"/>
              </a:rPr>
              <a:t>Muvarde should also implement social share buttons across the site. Each product should be shareable and users should be able to share what they just purchased with their network.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The goal is to utilize our customers social graph to bring new business and generate awareness of the brand. As</a:t>
            </a:r>
            <a:r>
              <a:rPr lang="en-US" sz="900" kern="1200" baseline="0" dirty="0" smtClean="0">
                <a:solidFill>
                  <a:schemeClr val="tx1"/>
                </a:solidFill>
                <a:latin typeface="+mn-lt"/>
                <a:ea typeface="+mn-ea"/>
                <a:cs typeface="+mn-cs"/>
              </a:rPr>
              <a:t> we have seen with Linked map it is very important to understand powerful influencers or super users and any shares or tweets by them could generate additional traffic to the site and increase the sales.</a:t>
            </a:r>
          </a:p>
          <a:p>
            <a:endParaRPr lang="en-US" sz="900" kern="1200" baseline="0" dirty="0" smtClean="0">
              <a:solidFill>
                <a:schemeClr val="tx1"/>
              </a:solidFill>
              <a:latin typeface="+mn-lt"/>
              <a:ea typeface="+mn-ea"/>
              <a:cs typeface="+mn-cs"/>
            </a:endParaRPr>
          </a:p>
          <a:p>
            <a:r>
              <a:rPr lang="en-US" sz="900" kern="1200" baseline="0" dirty="0" smtClean="0">
                <a:solidFill>
                  <a:schemeClr val="tx1"/>
                </a:solidFill>
                <a:latin typeface="+mn-lt"/>
                <a:ea typeface="+mn-ea"/>
                <a:cs typeface="+mn-cs"/>
              </a:rPr>
              <a:t>For example: We want Muvarde Customers to be able to share Muvarde’s latest news in regards to products, purchases, leather trends.  </a:t>
            </a:r>
            <a:endParaRPr lang="en-US" sz="900" kern="1200" dirty="0" smtClean="0">
              <a:solidFill>
                <a:schemeClr val="tx1"/>
              </a:solidFill>
              <a:latin typeface="+mn-lt"/>
              <a:ea typeface="+mn-ea"/>
              <a:cs typeface="+mn-cs"/>
            </a:endParaRPr>
          </a:p>
          <a:p>
            <a:endParaRPr lang="en-US" sz="900" kern="1200" dirty="0" smtClean="0">
              <a:solidFill>
                <a:schemeClr val="tx1"/>
              </a:solidFill>
              <a:latin typeface="+mn-lt"/>
              <a:ea typeface="+mn-ea"/>
              <a:cs typeface="+mn-cs"/>
            </a:endParaRPr>
          </a:p>
          <a:p>
            <a:endParaRPr sz="900" dirty="0"/>
          </a:p>
        </p:txBody>
      </p:sp>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kern="1200" dirty="0" smtClean="0">
                <a:solidFill>
                  <a:schemeClr val="tx1"/>
                </a:solidFill>
                <a:latin typeface="+mn-lt"/>
                <a:ea typeface="+mn-ea"/>
                <a:cs typeface="+mn-cs"/>
              </a:rPr>
              <a:t>Gamification is very important. It can be applied to all of the other features we have talked about.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“Gamification techniques leverage people's natural desires for competition, achievement, status, self-expression, altruism, and closure”</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Source:</a:t>
            </a:r>
            <a:r>
              <a:rPr lang="en-US" sz="900" kern="1200" baseline="0" dirty="0" smtClean="0">
                <a:solidFill>
                  <a:schemeClr val="tx1"/>
                </a:solidFill>
                <a:latin typeface="+mn-lt"/>
                <a:ea typeface="+mn-ea"/>
                <a:cs typeface="+mn-cs"/>
              </a:rPr>
              <a:t> Wikipedia. </a:t>
            </a:r>
            <a:endParaRPr lang="en-US" sz="900" kern="1200" dirty="0" smtClean="0">
              <a:solidFill>
                <a:schemeClr val="tx1"/>
              </a:solidFill>
              <a:latin typeface="+mn-lt"/>
              <a:ea typeface="+mn-ea"/>
              <a:cs typeface="+mn-cs"/>
            </a:endParaRP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With </a:t>
            </a:r>
            <a:r>
              <a:rPr lang="en-US" sz="900" kern="1200" dirty="0" err="1" smtClean="0">
                <a:solidFill>
                  <a:schemeClr val="tx1"/>
                </a:solidFill>
                <a:latin typeface="+mn-lt"/>
                <a:ea typeface="+mn-ea"/>
                <a:cs typeface="+mn-cs"/>
              </a:rPr>
              <a:t>gamification</a:t>
            </a:r>
            <a:r>
              <a:rPr lang="en-US" sz="900" kern="1200" dirty="0" smtClean="0">
                <a:solidFill>
                  <a:schemeClr val="tx1"/>
                </a:solidFill>
                <a:latin typeface="+mn-lt"/>
                <a:ea typeface="+mn-ea"/>
                <a:cs typeface="+mn-cs"/>
              </a:rPr>
              <a:t> we will reward users with virtual awards and incentives for the acts of interacting with our site, sharing, and generally being a influencers. traditionally With </a:t>
            </a:r>
            <a:r>
              <a:rPr lang="en-US" sz="900" kern="1200" dirty="0" err="1" smtClean="0">
                <a:solidFill>
                  <a:schemeClr val="tx1"/>
                </a:solidFill>
                <a:latin typeface="+mn-lt"/>
                <a:ea typeface="+mn-ea"/>
                <a:cs typeface="+mn-cs"/>
              </a:rPr>
              <a:t>gamification</a:t>
            </a:r>
            <a:r>
              <a:rPr lang="en-US" sz="900" kern="1200" dirty="0" smtClean="0">
                <a:solidFill>
                  <a:schemeClr val="tx1"/>
                </a:solidFill>
                <a:latin typeface="+mn-lt"/>
                <a:ea typeface="+mn-ea"/>
                <a:cs typeface="+mn-cs"/>
              </a:rPr>
              <a:t>, Users participation Status gets linked to their profile and is marked by custom badges.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There are numerous examples of how </a:t>
            </a:r>
            <a:r>
              <a:rPr lang="en-US" sz="900" kern="1200" dirty="0" err="1" smtClean="0">
                <a:solidFill>
                  <a:schemeClr val="tx1"/>
                </a:solidFill>
                <a:latin typeface="+mn-lt"/>
                <a:ea typeface="+mn-ea"/>
                <a:cs typeface="+mn-cs"/>
              </a:rPr>
              <a:t>gamification</a:t>
            </a:r>
            <a:r>
              <a:rPr lang="en-US" sz="900" kern="1200" dirty="0" smtClean="0">
                <a:solidFill>
                  <a:schemeClr val="tx1"/>
                </a:solidFill>
                <a:latin typeface="+mn-lt"/>
                <a:ea typeface="+mn-ea"/>
                <a:cs typeface="+mn-cs"/>
              </a:rPr>
              <a:t> has increased traffic and participation to unbelievable levels.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Other than entertaining users, the goal is to generate data for </a:t>
            </a:r>
            <a:r>
              <a:rPr lang="en-US" sz="900" kern="1200" dirty="0" err="1" smtClean="0">
                <a:solidFill>
                  <a:schemeClr val="tx1"/>
                </a:solidFill>
                <a:latin typeface="+mn-lt"/>
                <a:ea typeface="+mn-ea"/>
                <a:cs typeface="+mn-cs"/>
              </a:rPr>
              <a:t>Muvardes</a:t>
            </a:r>
            <a:r>
              <a:rPr lang="en-US" sz="900" kern="1200" dirty="0" smtClean="0">
                <a:solidFill>
                  <a:schemeClr val="tx1"/>
                </a:solidFill>
                <a:latin typeface="+mn-lt"/>
                <a:ea typeface="+mn-ea"/>
                <a:cs typeface="+mn-cs"/>
              </a:rPr>
              <a:t> to figure out who their most active and influential users are, and what they are saying on the site.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This allows Muvarde to better target their promotional strategy towards these users. Also, we think</a:t>
            </a:r>
            <a:r>
              <a:rPr lang="en-US" sz="900" kern="1200" baseline="0" dirty="0" smtClean="0">
                <a:solidFill>
                  <a:schemeClr val="tx1"/>
                </a:solidFill>
                <a:latin typeface="+mn-lt"/>
                <a:ea typeface="+mn-ea"/>
                <a:cs typeface="+mn-cs"/>
              </a:rPr>
              <a:t> that using Gamification to provide offers to super users and have various options in mind like assigning the users silver badge, gold badge, platinum badge based on their activity in the community creating positive competition and encouraging engagement in the website.</a:t>
            </a:r>
            <a:endParaRPr lang="en-US" sz="900" kern="1200" dirty="0" smtClean="0">
              <a:solidFill>
                <a:schemeClr val="tx1"/>
              </a:solidFill>
              <a:latin typeface="+mn-lt"/>
              <a:ea typeface="+mn-ea"/>
              <a:cs typeface="+mn-cs"/>
            </a:endParaRPr>
          </a:p>
          <a:p>
            <a:endParaRPr lang="en-US" sz="900" kern="1200" dirty="0" smtClean="0">
              <a:solidFill>
                <a:schemeClr val="tx1"/>
              </a:solidFill>
              <a:latin typeface="+mn-lt"/>
              <a:ea typeface="+mn-ea"/>
              <a:cs typeface="+mn-cs"/>
            </a:endParaRPr>
          </a:p>
          <a:p>
            <a:r>
              <a:rPr lang="en-US" sz="900" kern="1200" baseline="0" dirty="0" smtClean="0">
                <a:solidFill>
                  <a:schemeClr val="tx1"/>
                </a:solidFill>
                <a:latin typeface="+mn-lt"/>
                <a:ea typeface="+mn-ea"/>
                <a:cs typeface="+mn-cs"/>
              </a:rPr>
              <a:t>We recommend for Muvarde to create a game for engaged customers to compete for the ultimate leather outfit. So they can m</a:t>
            </a:r>
            <a:r>
              <a:rPr lang="en-US" sz="900" kern="1200" dirty="0" smtClean="0">
                <a:solidFill>
                  <a:schemeClr val="tx1"/>
                </a:solidFill>
                <a:latin typeface="+mn-lt"/>
                <a:ea typeface="+mn-ea"/>
                <a:cs typeface="+mn-cs"/>
              </a:rPr>
              <a:t>ake a table of rewards for  those customers who accomplish tasks visible to other players.</a:t>
            </a:r>
            <a:r>
              <a:rPr lang="en-US" sz="900" kern="1200" baseline="0" dirty="0" smtClean="0">
                <a:solidFill>
                  <a:schemeClr val="tx1"/>
                </a:solidFill>
                <a:latin typeface="+mn-lt"/>
                <a:ea typeface="+mn-ea"/>
                <a:cs typeface="+mn-cs"/>
              </a:rPr>
              <a:t> For example for every 20 blog comments users can obtain a leather belt, for posting 4 </a:t>
            </a:r>
            <a:r>
              <a:rPr lang="en-US" sz="900" kern="1200" baseline="0" dirty="0" err="1" smtClean="0">
                <a:solidFill>
                  <a:schemeClr val="tx1"/>
                </a:solidFill>
                <a:latin typeface="+mn-lt"/>
                <a:ea typeface="+mn-ea"/>
                <a:cs typeface="+mn-cs"/>
              </a:rPr>
              <a:t>Youtube</a:t>
            </a:r>
            <a:r>
              <a:rPr lang="en-US" sz="900" kern="1200" baseline="0" dirty="0" smtClean="0">
                <a:solidFill>
                  <a:schemeClr val="tx1"/>
                </a:solidFill>
                <a:latin typeface="+mn-lt"/>
                <a:ea typeface="+mn-ea"/>
                <a:cs typeface="+mn-cs"/>
              </a:rPr>
              <a:t> videos using Muvarde’s products they can get a customized leather hat figure. A</a:t>
            </a:r>
            <a:r>
              <a:rPr lang="en-US" sz="900" kern="1200" dirty="0" smtClean="0">
                <a:solidFill>
                  <a:schemeClr val="tx1"/>
                </a:solidFill>
                <a:latin typeface="+mn-lt"/>
                <a:ea typeface="+mn-ea"/>
                <a:cs typeface="+mn-cs"/>
              </a:rPr>
              <a:t>nd when a user's reputation points exceed various thresholds, they can gains additional privileges, including discounts for products, the privilege of helping to Muvarde moderate the blog for a month. </a:t>
            </a:r>
            <a:endParaRPr lang="en-US" sz="900" kern="1200" baseline="0" dirty="0" smtClean="0">
              <a:solidFill>
                <a:schemeClr val="tx1"/>
              </a:solidFill>
              <a:latin typeface="+mn-lt"/>
              <a:ea typeface="+mn-ea"/>
              <a:cs typeface="+mn-cs"/>
            </a:endParaRPr>
          </a:p>
          <a:p>
            <a:endParaRPr lang="en-US" sz="900" kern="1200" baseline="0" dirty="0" smtClean="0">
              <a:solidFill>
                <a:schemeClr val="tx1"/>
              </a:solidFill>
              <a:latin typeface="+mn-lt"/>
              <a:ea typeface="+mn-ea"/>
              <a:cs typeface="+mn-cs"/>
            </a:endParaRPr>
          </a:p>
          <a:p>
            <a:r>
              <a:rPr lang="en-US" sz="900" kern="1200" baseline="0" dirty="0" smtClean="0">
                <a:solidFill>
                  <a:schemeClr val="tx1"/>
                </a:solidFill>
                <a:latin typeface="+mn-lt"/>
                <a:ea typeface="+mn-ea"/>
                <a:cs typeface="+mn-cs"/>
              </a:rPr>
              <a:t>Note: </a:t>
            </a:r>
            <a:r>
              <a:rPr lang="en-US" sz="900" kern="1200" dirty="0" err="1" smtClean="0">
                <a:solidFill>
                  <a:schemeClr val="tx1"/>
                </a:solidFill>
                <a:latin typeface="+mn-lt"/>
                <a:ea typeface="+mn-ea"/>
                <a:cs typeface="+mn-cs"/>
              </a:rPr>
              <a:t>DevHub</a:t>
            </a:r>
            <a:r>
              <a:rPr lang="en-US" sz="900" kern="1200" dirty="0" smtClean="0">
                <a:solidFill>
                  <a:schemeClr val="tx1"/>
                </a:solidFill>
                <a:latin typeface="+mn-lt"/>
                <a:ea typeface="+mn-ea"/>
                <a:cs typeface="+mn-cs"/>
              </a:rPr>
              <a:t>, announced that they have increased the number of users who completed their online tasks from 10% to 80% after adding </a:t>
            </a:r>
            <a:r>
              <a:rPr lang="en-US" sz="900" kern="1200" dirty="0" err="1" smtClean="0">
                <a:solidFill>
                  <a:schemeClr val="tx1"/>
                </a:solidFill>
                <a:latin typeface="+mn-lt"/>
                <a:ea typeface="+mn-ea"/>
                <a:cs typeface="+mn-cs"/>
              </a:rPr>
              <a:t>gamification</a:t>
            </a:r>
            <a:r>
              <a:rPr lang="en-US" sz="900" kern="1200" dirty="0" smtClean="0">
                <a:solidFill>
                  <a:schemeClr val="tx1"/>
                </a:solidFill>
                <a:latin typeface="+mn-lt"/>
                <a:ea typeface="+mn-ea"/>
                <a:cs typeface="+mn-cs"/>
              </a:rPr>
              <a:t> elements</a:t>
            </a:r>
            <a:endParaRPr sz="900" dirty="0"/>
          </a:p>
        </p:txBody>
      </p:sp>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900" kern="1200" dirty="0" smtClean="0">
                <a:solidFill>
                  <a:schemeClr val="tx1"/>
                </a:solidFill>
                <a:latin typeface="+mn-lt"/>
                <a:ea typeface="+mn-ea"/>
                <a:cs typeface="+mn-cs"/>
              </a:rPr>
              <a:t>Our fourth</a:t>
            </a:r>
            <a:r>
              <a:rPr lang="en-US" sz="900" kern="1200" baseline="0" dirty="0" smtClean="0">
                <a:solidFill>
                  <a:schemeClr val="tx1"/>
                </a:solidFill>
                <a:latin typeface="+mn-lt"/>
                <a:ea typeface="+mn-ea"/>
                <a:cs typeface="+mn-cs"/>
              </a:rPr>
              <a:t> </a:t>
            </a:r>
            <a:r>
              <a:rPr lang="en-US" sz="900" kern="1200" dirty="0" smtClean="0">
                <a:solidFill>
                  <a:schemeClr val="tx1"/>
                </a:solidFill>
                <a:latin typeface="+mn-lt"/>
                <a:ea typeface="+mn-ea"/>
                <a:cs typeface="+mn-cs"/>
              </a:rPr>
              <a:t>recommendation for Muvarde is to turn their website into a One Stop platform. We want to encourage their customers to remain on their site for as long as possible.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For example, currently Muvarde is not making effective use of blogging technology. They have an off site blog that hardly gets updated. We want them to move that blog onto the </a:t>
            </a:r>
            <a:r>
              <a:rPr lang="en-US" sz="900" kern="1200" dirty="0" err="1" smtClean="0">
                <a:solidFill>
                  <a:schemeClr val="tx1"/>
                </a:solidFill>
                <a:latin typeface="+mn-lt"/>
                <a:ea typeface="+mn-ea"/>
                <a:cs typeface="+mn-cs"/>
              </a:rPr>
              <a:t>Muvarde.com</a:t>
            </a:r>
            <a:r>
              <a:rPr lang="en-US" sz="900" kern="1200" dirty="0" smtClean="0">
                <a:solidFill>
                  <a:schemeClr val="tx1"/>
                </a:solidFill>
                <a:latin typeface="+mn-lt"/>
                <a:ea typeface="+mn-ea"/>
                <a:cs typeface="+mn-cs"/>
              </a:rPr>
              <a:t> domain and implement commenting features on it. </a:t>
            </a:r>
          </a:p>
          <a:p>
            <a:endParaRPr lang="en-US" sz="900" kern="1200" dirty="0" smtClean="0">
              <a:solidFill>
                <a:schemeClr val="tx1"/>
              </a:solidFill>
              <a:latin typeface="+mn-lt"/>
              <a:ea typeface="+mn-ea"/>
              <a:cs typeface="+mn-cs"/>
            </a:endParaRPr>
          </a:p>
          <a:p>
            <a:r>
              <a:rPr lang="en-US" sz="900" kern="1200" dirty="0" smtClean="0">
                <a:solidFill>
                  <a:schemeClr val="tx1"/>
                </a:solidFill>
                <a:latin typeface="+mn-lt"/>
                <a:ea typeface="+mn-ea"/>
                <a:cs typeface="+mn-cs"/>
              </a:rPr>
              <a:t>Moving the blog onto the site will have an additional benefit of increased search engine optimization. Most of the crawlers try to put the websites with blogs attached to the website in the top of the search results and given more priority.</a:t>
            </a:r>
            <a:endParaRPr lang="en" sz="900" b="0" i="0" u="none" strike="noStrike" cap="none" baseline="0" dirty="0">
              <a:solidFill>
                <a:srgbClr val="595959"/>
              </a:solidFill>
            </a:endParaRPr>
          </a:p>
        </p:txBody>
      </p:sp>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bj" type="obj">
  <p:cSld name="obj">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6" name="Shape 3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22225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indent="-17780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indent="-136525"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indent="-1524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indent="-1524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indent="-1524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indent="-1524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indent="-1524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indent="-1524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30" name="Shape 30"/>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Calibri"/>
              <a:buNone/>
              <a:defRPr sz="3200" b="0" i="0" u="none" strike="noStrike" cap="none" baseline="0">
                <a:solidFill>
                  <a:srgbClr val="888888"/>
                </a:solidFill>
                <a:latin typeface="Calibri"/>
                <a:ea typeface="Calibri"/>
                <a:cs typeface="Calibri"/>
                <a:sym typeface="Calibri"/>
              </a:defRPr>
            </a:lvl1pPr>
            <a:lvl2pPr marL="457200" marR="0" indent="0" algn="ctr" rtl="0">
              <a:spcBef>
                <a:spcPts val="560"/>
              </a:spcBef>
              <a:buClr>
                <a:srgbClr val="888888"/>
              </a:buClr>
              <a:buFont typeface="Calibri"/>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buClr>
                <a:srgbClr val="888888"/>
              </a:buClr>
              <a:buFont typeface="Calibri"/>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Calibri"/>
              <a:buNone/>
              <a:defRPr sz="2000" b="0" i="0" u="none" strike="noStrike" cap="none" baseline="0">
                <a:solidFill>
                  <a:srgbClr val="888888"/>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73988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Head" type="secHead">
  <p:cSld name="secHead">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defRPr sz="4000" b="1" cap="small"/>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2" name="Shape 42"/>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buClr>
                <a:srgbClr val="888888"/>
              </a:buClr>
              <a:buFont typeface="Calibri"/>
              <a:buNone/>
              <a:defRPr sz="2000">
                <a:solidFill>
                  <a:srgbClr val="888888"/>
                </a:solidFill>
              </a:defRPr>
            </a:lvl1pPr>
            <a:lvl2pPr marL="457200" indent="0" rtl="0">
              <a:buClr>
                <a:srgbClr val="888888"/>
              </a:buClr>
              <a:buFont typeface="Calibri"/>
              <a:buNone/>
              <a:defRPr sz="1800">
                <a:solidFill>
                  <a:srgbClr val="888888"/>
                </a:solidFill>
              </a:defRPr>
            </a:lvl2pPr>
            <a:lvl3pPr marL="914400" indent="0" rtl="0">
              <a:buClr>
                <a:srgbClr val="888888"/>
              </a:buClr>
              <a:buFont typeface="Calibri"/>
              <a:buNone/>
              <a:defRPr sz="1600">
                <a:solidFill>
                  <a:srgbClr val="888888"/>
                </a:solidFill>
              </a:defRPr>
            </a:lvl3pPr>
            <a:lvl4pPr marL="1371600" indent="0" rtl="0">
              <a:buClr>
                <a:srgbClr val="888888"/>
              </a:buClr>
              <a:buFont typeface="Calibri"/>
              <a:buNone/>
              <a:defRPr sz="1400">
                <a:solidFill>
                  <a:srgbClr val="888888"/>
                </a:solidFill>
              </a:defRPr>
            </a:lvl4pPr>
            <a:lvl5pPr marL="1828800" indent="0" rtl="0">
              <a:buClr>
                <a:srgbClr val="888888"/>
              </a:buClr>
              <a:buFont typeface="Calibri"/>
              <a:buNone/>
              <a:defRPr sz="1400">
                <a:solidFill>
                  <a:srgbClr val="888888"/>
                </a:solidFill>
              </a:defRPr>
            </a:lvl5pPr>
            <a:lvl6pPr marL="2286000" indent="0" rtl="0">
              <a:buClr>
                <a:srgbClr val="888888"/>
              </a:buClr>
              <a:buFont typeface="Calibri"/>
              <a:buNone/>
              <a:defRPr sz="1400">
                <a:solidFill>
                  <a:srgbClr val="888888"/>
                </a:solidFill>
              </a:defRPr>
            </a:lvl6pPr>
            <a:lvl7pPr marL="2743200" indent="0" rtl="0">
              <a:buClr>
                <a:srgbClr val="888888"/>
              </a:buClr>
              <a:buFont typeface="Calibri"/>
              <a:buNone/>
              <a:defRPr sz="1400">
                <a:solidFill>
                  <a:srgbClr val="888888"/>
                </a:solidFill>
              </a:defRPr>
            </a:lvl7pPr>
            <a:lvl8pPr marL="3200400" indent="0" rtl="0">
              <a:buClr>
                <a:srgbClr val="888888"/>
              </a:buClr>
              <a:buFont typeface="Calibri"/>
              <a:buNone/>
              <a:defRPr sz="1400">
                <a:solidFill>
                  <a:srgbClr val="888888"/>
                </a:solidFill>
              </a:defRPr>
            </a:lvl8pPr>
            <a:lvl9pPr marL="3657600" indent="0" rtl="0">
              <a:buClr>
                <a:srgbClr val="888888"/>
              </a:buClr>
              <a:buFont typeface="Calibri"/>
              <a:buNone/>
              <a:defRPr sz="1400">
                <a:solidFill>
                  <a:srgbClr val="888888"/>
                </a:solidFill>
              </a:defRPr>
            </a:lvl9pPr>
          </a:lstStyle>
          <a:p>
            <a:endParaRPr/>
          </a:p>
        </p:txBody>
      </p:sp>
      <p:sp>
        <p:nvSpPr>
          <p:cNvPr id="43" name="Shape 4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44" name="Shape 4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45" name="Shape 45"/>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Obj" type="twoObj">
  <p:cSld name="twoObj">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8" name="Shape 48"/>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49" name="Shape 49"/>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TxTwoObj" type="twoTxTwoObj">
  <p:cSld name="twoTxTwoObj">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5" name="Shape 55"/>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buFont typeface="Calibri"/>
              <a:buNone/>
              <a:defRPr sz="2400" b="1"/>
            </a:lvl1pPr>
            <a:lvl2pPr marL="457200" indent="0" rtl="0">
              <a:buFont typeface="Calibri"/>
              <a:buNone/>
              <a:defRPr sz="2000" b="1"/>
            </a:lvl2pPr>
            <a:lvl3pPr marL="914400" indent="0" rtl="0">
              <a:buFont typeface="Calibri"/>
              <a:buNone/>
              <a:defRPr sz="1800" b="1"/>
            </a:lvl3pPr>
            <a:lvl4pPr marL="1371600" indent="0" rtl="0">
              <a:buFont typeface="Calibri"/>
              <a:buNone/>
              <a:defRPr sz="1600" b="1"/>
            </a:lvl4pPr>
            <a:lvl5pPr marL="1828800" indent="0" rtl="0">
              <a:buFont typeface="Calibri"/>
              <a:buNone/>
              <a:defRPr sz="1600" b="1"/>
            </a:lvl5pPr>
            <a:lvl6pPr marL="2286000" indent="0" rtl="0">
              <a:buFont typeface="Calibri"/>
              <a:buNone/>
              <a:defRPr sz="1600" b="1"/>
            </a:lvl6pPr>
            <a:lvl7pPr marL="2743200" indent="0" rtl="0">
              <a:buFont typeface="Calibri"/>
              <a:buNone/>
              <a:defRPr sz="1600" b="1"/>
            </a:lvl7pPr>
            <a:lvl8pPr marL="3200400" indent="0" rtl="0">
              <a:buFont typeface="Calibri"/>
              <a:buNone/>
              <a:defRPr sz="1600" b="1"/>
            </a:lvl8pPr>
            <a:lvl9pPr marL="3657600" indent="0" rtl="0">
              <a:buFont typeface="Calibri"/>
              <a:buNone/>
              <a:defRPr sz="1600" b="1"/>
            </a:lvl9pPr>
          </a:lstStyle>
          <a:p>
            <a:endParaRPr/>
          </a:p>
        </p:txBody>
      </p:sp>
      <p:sp>
        <p:nvSpPr>
          <p:cNvPr id="56" name="Shape 56"/>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defRPr sz="2400"/>
            </a:lvl1pPr>
            <a:lvl2pPr rtl="0">
              <a:defRPr sz="20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57" name="Shape 57"/>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buFont typeface="Calibri"/>
              <a:buNone/>
              <a:defRPr sz="2400" b="1"/>
            </a:lvl1pPr>
            <a:lvl2pPr marL="457200" indent="0" rtl="0">
              <a:buFont typeface="Calibri"/>
              <a:buNone/>
              <a:defRPr sz="2000" b="1"/>
            </a:lvl2pPr>
            <a:lvl3pPr marL="914400" indent="0" rtl="0">
              <a:buFont typeface="Calibri"/>
              <a:buNone/>
              <a:defRPr sz="1800" b="1"/>
            </a:lvl3pPr>
            <a:lvl4pPr marL="1371600" indent="0" rtl="0">
              <a:buFont typeface="Calibri"/>
              <a:buNone/>
              <a:defRPr sz="1600" b="1"/>
            </a:lvl4pPr>
            <a:lvl5pPr marL="1828800" indent="0" rtl="0">
              <a:buFont typeface="Calibri"/>
              <a:buNone/>
              <a:defRPr sz="1600" b="1"/>
            </a:lvl5pPr>
            <a:lvl6pPr marL="2286000" indent="0" rtl="0">
              <a:buFont typeface="Calibri"/>
              <a:buNone/>
              <a:defRPr sz="1600" b="1"/>
            </a:lvl6pPr>
            <a:lvl7pPr marL="2743200" indent="0" rtl="0">
              <a:buFont typeface="Calibri"/>
              <a:buNone/>
              <a:defRPr sz="1600" b="1"/>
            </a:lvl7pPr>
            <a:lvl8pPr marL="3200400" indent="0" rtl="0">
              <a:buFont typeface="Calibri"/>
              <a:buNone/>
              <a:defRPr sz="1600" b="1"/>
            </a:lvl8pPr>
            <a:lvl9pPr marL="3657600" indent="0" rtl="0">
              <a:buFont typeface="Calibri"/>
              <a:buNone/>
              <a:defRPr sz="1600" b="1"/>
            </a:lvl9pPr>
          </a:lstStyle>
          <a:p>
            <a:endParaRPr/>
          </a:p>
        </p:txBody>
      </p:sp>
      <p:sp>
        <p:nvSpPr>
          <p:cNvPr id="58" name="Shape 58"/>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defRPr sz="2400"/>
            </a:lvl1pPr>
            <a:lvl2pPr rtl="0">
              <a:defRPr sz="20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59" name="Shape 5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4" name="Shape 6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65" name="Shape 6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66" name="Shape 6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bjTx" type="objTx">
  <p:cSld name="objTx">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defRPr sz="20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3" name="Shape 73"/>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defRPr sz="3200"/>
            </a:lvl1pPr>
            <a:lvl2pPr rtl="0">
              <a:defRPr sz="2800"/>
            </a:lvl2pPr>
            <a:lvl3pPr rtl="0">
              <a:defRPr sz="2400"/>
            </a:lvl3pPr>
            <a:lvl4pPr rtl="0">
              <a:defRPr sz="2000"/>
            </a:lvl4pPr>
            <a:lvl5pPr rtl="0">
              <a:defRPr sz="2000"/>
            </a:lvl5pPr>
            <a:lvl6pPr rtl="0">
              <a:defRPr sz="2000"/>
            </a:lvl6pPr>
            <a:lvl7pPr rtl="0">
              <a:defRPr sz="2000"/>
            </a:lvl7pPr>
            <a:lvl8pPr rtl="0">
              <a:defRPr sz="2000"/>
            </a:lvl8pPr>
            <a:lvl9pPr rtl="0">
              <a:defRPr sz="2000"/>
            </a:lvl9pPr>
          </a:lstStyle>
          <a:p>
            <a:endParaRPr/>
          </a:p>
        </p:txBody>
      </p:sp>
      <p:sp>
        <p:nvSpPr>
          <p:cNvPr id="74" name="Shape 74"/>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buFont typeface="Calibri"/>
              <a:buNone/>
              <a:defRPr sz="1400"/>
            </a:lvl1pPr>
            <a:lvl2pPr marL="457200" indent="0" rtl="0">
              <a:buFont typeface="Calibri"/>
              <a:buNone/>
              <a:defRPr sz="1200"/>
            </a:lvl2pPr>
            <a:lvl3pPr marL="914400" indent="0" rtl="0">
              <a:buFont typeface="Calibri"/>
              <a:buNone/>
              <a:defRPr sz="1000"/>
            </a:lvl3pPr>
            <a:lvl4pPr marL="1371600" indent="0" rtl="0">
              <a:buFont typeface="Calibri"/>
              <a:buNone/>
              <a:defRPr sz="900"/>
            </a:lvl4pPr>
            <a:lvl5pPr marL="1828800" indent="0" rtl="0">
              <a:buFont typeface="Calibri"/>
              <a:buNone/>
              <a:defRPr sz="900"/>
            </a:lvl5pPr>
            <a:lvl6pPr marL="2286000" indent="0" rtl="0">
              <a:buFont typeface="Calibri"/>
              <a:buNone/>
              <a:defRPr sz="900"/>
            </a:lvl6pPr>
            <a:lvl7pPr marL="2743200" indent="0" rtl="0">
              <a:buFont typeface="Calibri"/>
              <a:buNone/>
              <a:defRPr sz="900"/>
            </a:lvl7pPr>
            <a:lvl8pPr marL="3200400" indent="0" rtl="0">
              <a:buFont typeface="Calibri"/>
              <a:buNone/>
              <a:defRPr sz="900"/>
            </a:lvl8pPr>
            <a:lvl9pPr marL="3657600" indent="0" rtl="0">
              <a:buFont typeface="Calibri"/>
              <a:buNone/>
              <a:defRPr sz="900"/>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x" type="picTx">
  <p:cSld name="picTx">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defRPr sz="20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0" name="Shape 80"/>
          <p:cNvSpPr>
            <a:spLocks noGrp="1"/>
          </p:cNvSpPr>
          <p:nvPr>
            <p:ph type="pic" idx="2"/>
          </p:nvPr>
        </p:nvSpPr>
        <p:spPr>
          <a:xfrm>
            <a:off x="1792288" y="612775"/>
            <a:ext cx="5486399" cy="4114800"/>
          </a:xfrm>
          <a:prstGeom prst="rect">
            <a:avLst/>
          </a:prstGeom>
          <a:noFill/>
          <a:ln>
            <a:noFill/>
          </a:ln>
        </p:spPr>
        <p:txBody>
          <a:bodyPr lIns="91425" tIns="91425" rIns="91425" bIns="91425" anchor="ctr" anchorCtr="0"/>
          <a:lstStyle>
            <a:lvl1pPr marL="0" marR="0" indent="0" algn="l" rtl="0">
              <a:buClr>
                <a:srgbClr val="888888"/>
              </a:buClr>
              <a:buFont typeface="Calibri"/>
              <a:buNone/>
              <a:defRPr sz="3200" b="0" i="0" u="none" strike="noStrike" cap="none" baseline="0">
                <a:solidFill>
                  <a:srgbClr val="888888"/>
                </a:solidFill>
                <a:latin typeface="Calibri"/>
                <a:ea typeface="Calibri"/>
                <a:cs typeface="Calibri"/>
                <a:sym typeface="Calibri"/>
              </a:defRPr>
            </a:lvl1pPr>
            <a:lvl2pPr marL="457200" marR="0" indent="0" algn="l" rtl="0">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3716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4pPr>
            <a:lvl5pPr marL="18288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5pPr>
            <a:lvl6pPr marL="22860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6pPr>
            <a:lvl7pPr marL="27432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7pPr>
            <a:lvl8pPr marL="32004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8pPr>
            <a:lvl9pPr marL="3657600" marR="0" indent="0" algn="l" rtl="0">
              <a:buClr>
                <a:schemeClr val="dk1"/>
              </a:buClr>
              <a:buFont typeface="Calibri"/>
              <a:buNone/>
              <a:defRPr sz="2000" b="0" i="0" u="none" strike="noStrike" cap="none" baseline="0">
                <a:solidFill>
                  <a:schemeClr val="dk1"/>
                </a:solidFill>
                <a:latin typeface="Calibri"/>
                <a:ea typeface="Calibri"/>
                <a:cs typeface="Calibri"/>
                <a:sym typeface="Calibri"/>
              </a:defRPr>
            </a:lvl9pPr>
          </a:lstStyle>
          <a:p>
            <a:endParaRPr/>
          </a:p>
        </p:txBody>
      </p:sp>
      <p:sp>
        <p:nvSpPr>
          <p:cNvPr id="81" name="Shape 81"/>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buFont typeface="Calibri"/>
              <a:buNone/>
              <a:defRPr sz="1400"/>
            </a:lvl1pPr>
            <a:lvl2pPr marL="457200" indent="0" rtl="0">
              <a:buFont typeface="Calibri"/>
              <a:buNone/>
              <a:defRPr sz="1200"/>
            </a:lvl2pPr>
            <a:lvl3pPr marL="914400" indent="0" rtl="0">
              <a:buFont typeface="Calibri"/>
              <a:buNone/>
              <a:defRPr sz="1000"/>
            </a:lvl3pPr>
            <a:lvl4pPr marL="1371600" indent="0" rtl="0">
              <a:buFont typeface="Calibri"/>
              <a:buNone/>
              <a:defRPr sz="900"/>
            </a:lvl4pPr>
            <a:lvl5pPr marL="1828800" indent="0" rtl="0">
              <a:buFont typeface="Calibri"/>
              <a:buNone/>
              <a:defRPr sz="900"/>
            </a:lvl5pPr>
            <a:lvl6pPr marL="2286000" indent="0" rtl="0">
              <a:buFont typeface="Calibri"/>
              <a:buNone/>
              <a:defRPr sz="900"/>
            </a:lvl6pPr>
            <a:lvl7pPr marL="2743200" indent="0" rtl="0">
              <a:buFont typeface="Calibri"/>
              <a:buNone/>
              <a:defRPr sz="900"/>
            </a:lvl7pPr>
            <a:lvl8pPr marL="3200400" indent="0" rtl="0">
              <a:buFont typeface="Calibri"/>
              <a:buNone/>
              <a:defRPr sz="900"/>
            </a:lvl8pPr>
            <a:lvl9pPr marL="3657600" indent="0" rtl="0">
              <a:buFont typeface="Calibri"/>
              <a:buNone/>
              <a:defRPr sz="900"/>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Tx" type="vertTx">
  <p:cSld name="vertTx">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7" name="Shape 87"/>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22225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indent="-17780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indent="-136525"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indent="-1524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indent="-1524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indent="-1524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indent="-1524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indent="-1524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indent="-1524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88" name="Shape 8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89" name="Shape 8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TitleAndTx" type="vertTitleAndTx">
  <p:cSld name="vertTitleAndTx">
    <p:spTree>
      <p:nvGrpSpPr>
        <p:cNvPr id="1" name="Shape 91"/>
        <p:cNvGrpSpPr/>
        <p:nvPr/>
      </p:nvGrpSpPr>
      <p:grpSpPr>
        <a:xfrm>
          <a:off x="0" y="0"/>
          <a:ext cx="0" cy="0"/>
          <a:chOff x="0" y="0"/>
          <a:chExt cx="0" cy="0"/>
        </a:xfrm>
      </p:grpSpPr>
      <p:sp>
        <p:nvSpPr>
          <p:cNvPr id="92" name="Shape 92"/>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sz="4400">
                <a:solidFill>
                  <a:schemeClr val="dk1"/>
                </a:solidFill>
                <a:latin typeface="Calibri"/>
                <a:ea typeface="Calibri"/>
                <a:cs typeface="Calibri"/>
                <a:sym typeface="Calibri"/>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93" name="Shape 93"/>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222250" algn="l" rtl="0">
              <a:spcBef>
                <a:spcPts val="640"/>
              </a:spcBef>
              <a:buClr>
                <a:schemeClr val="dk1"/>
              </a:buClr>
              <a:buFont typeface="Arial"/>
              <a:buChar char="•"/>
              <a:defRPr sz="3200">
                <a:solidFill>
                  <a:schemeClr val="dk1"/>
                </a:solidFill>
                <a:latin typeface="Calibri"/>
                <a:ea typeface="Calibri"/>
                <a:cs typeface="Calibri"/>
                <a:sym typeface="Calibri"/>
              </a:defRPr>
            </a:lvl1pPr>
            <a:lvl2pPr marL="742950" indent="-177800" algn="l" rtl="0">
              <a:spcBef>
                <a:spcPts val="560"/>
              </a:spcBef>
              <a:buClr>
                <a:schemeClr val="dk1"/>
              </a:buClr>
              <a:buFont typeface="Arial"/>
              <a:buChar char="•"/>
              <a:defRPr sz="2800">
                <a:solidFill>
                  <a:schemeClr val="dk1"/>
                </a:solidFill>
                <a:latin typeface="Calibri"/>
                <a:ea typeface="Calibri"/>
                <a:cs typeface="Calibri"/>
                <a:sym typeface="Calibri"/>
              </a:defRPr>
            </a:lvl2pPr>
            <a:lvl3pPr marL="1143000" indent="-136525" algn="l" rtl="0">
              <a:spcBef>
                <a:spcPts val="480"/>
              </a:spcBef>
              <a:buClr>
                <a:schemeClr val="dk1"/>
              </a:buClr>
              <a:buFont typeface="Arial"/>
              <a:buChar char="•"/>
              <a:defRPr sz="2400">
                <a:solidFill>
                  <a:schemeClr val="dk1"/>
                </a:solidFill>
                <a:latin typeface="Calibri"/>
                <a:ea typeface="Calibri"/>
                <a:cs typeface="Calibri"/>
                <a:sym typeface="Calibri"/>
              </a:defRPr>
            </a:lvl3pPr>
            <a:lvl4pPr marL="1600200" indent="-152400" algn="l" rtl="0">
              <a:spcBef>
                <a:spcPts val="400"/>
              </a:spcBef>
              <a:buClr>
                <a:schemeClr val="dk1"/>
              </a:buClr>
              <a:buFont typeface="Arial"/>
              <a:buChar char="•"/>
              <a:defRPr sz="2000">
                <a:solidFill>
                  <a:schemeClr val="dk1"/>
                </a:solidFill>
                <a:latin typeface="Calibri"/>
                <a:ea typeface="Calibri"/>
                <a:cs typeface="Calibri"/>
                <a:sym typeface="Calibri"/>
              </a:defRPr>
            </a:lvl4pPr>
            <a:lvl5pPr marL="2057400" indent="-152400" algn="l" rtl="0">
              <a:spcBef>
                <a:spcPts val="400"/>
              </a:spcBef>
              <a:buClr>
                <a:schemeClr val="dk1"/>
              </a:buClr>
              <a:buFont typeface="Arial"/>
              <a:buChar char="•"/>
              <a:defRPr sz="2000">
                <a:solidFill>
                  <a:schemeClr val="dk1"/>
                </a:solidFill>
                <a:latin typeface="Calibri"/>
                <a:ea typeface="Calibri"/>
                <a:cs typeface="Calibri"/>
                <a:sym typeface="Calibri"/>
              </a:defRPr>
            </a:lvl5pPr>
            <a:lvl6pPr marL="2514600" indent="-152400" algn="l" rtl="0">
              <a:spcBef>
                <a:spcPts val="400"/>
              </a:spcBef>
              <a:buClr>
                <a:schemeClr val="dk1"/>
              </a:buClr>
              <a:buFont typeface="Arial"/>
              <a:buChar char="•"/>
              <a:defRPr sz="2000">
                <a:solidFill>
                  <a:schemeClr val="dk1"/>
                </a:solidFill>
                <a:latin typeface="Calibri"/>
                <a:ea typeface="Calibri"/>
                <a:cs typeface="Calibri"/>
                <a:sym typeface="Calibri"/>
              </a:defRPr>
            </a:lvl6pPr>
            <a:lvl7pPr marL="2971800" indent="-152400" algn="l" rtl="0">
              <a:spcBef>
                <a:spcPts val="400"/>
              </a:spcBef>
              <a:buClr>
                <a:schemeClr val="dk1"/>
              </a:buClr>
              <a:buFont typeface="Arial"/>
              <a:buChar char="•"/>
              <a:defRPr sz="2000">
                <a:solidFill>
                  <a:schemeClr val="dk1"/>
                </a:solidFill>
                <a:latin typeface="Calibri"/>
                <a:ea typeface="Calibri"/>
                <a:cs typeface="Calibri"/>
                <a:sym typeface="Calibri"/>
              </a:defRPr>
            </a:lvl7pPr>
            <a:lvl8pPr marL="3429000" indent="-152400" algn="l" rtl="0">
              <a:spcBef>
                <a:spcPts val="400"/>
              </a:spcBef>
              <a:buClr>
                <a:schemeClr val="dk1"/>
              </a:buClr>
              <a:buFont typeface="Arial"/>
              <a:buChar char="•"/>
              <a:defRPr sz="2000">
                <a:solidFill>
                  <a:schemeClr val="dk1"/>
                </a:solidFill>
                <a:latin typeface="Calibri"/>
                <a:ea typeface="Calibri"/>
                <a:cs typeface="Calibri"/>
                <a:sym typeface="Calibri"/>
              </a:defRPr>
            </a:lvl8pPr>
            <a:lvl9pPr marL="3886200" indent="-152400" algn="l" rtl="0">
              <a:spcBef>
                <a:spcPts val="400"/>
              </a:spcBef>
              <a:buClr>
                <a:schemeClr val="dk1"/>
              </a:buClr>
              <a:buFont typeface="Arial"/>
              <a:buChar char="•"/>
              <a:defRPr sz="2000">
                <a:solidFill>
                  <a:schemeClr val="dk1"/>
                </a:solidFill>
                <a:latin typeface="Calibri"/>
                <a:ea typeface="Calibri"/>
                <a:cs typeface="Calibri"/>
                <a:sym typeface="Calibri"/>
              </a:defRPr>
            </a:lvl9pPr>
          </a:lstStyle>
          <a:p>
            <a:endParaRPr/>
          </a:p>
        </p:txBody>
      </p:sp>
      <p:sp>
        <p:nvSpPr>
          <p:cNvPr id="94" name="Shape 9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95" name="Shape 9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96" name="Shape 9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sz="4400" b="0" i="0" u="none" strike="noStrike" cap="none" baseline="0">
                <a:solidFill>
                  <a:schemeClr val="dk1"/>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222250" algn="l" rtl="0">
              <a:spcBef>
                <a:spcPts val="640"/>
              </a:spcBef>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77800" algn="l" rtl="0">
              <a:spcBef>
                <a:spcPts val="560"/>
              </a:spcBef>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136525" algn="l" rtl="0">
              <a:spcBef>
                <a:spcPts val="480"/>
              </a:spcBef>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524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524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524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524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524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524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sz="1200" b="0" i="0" u="none" strike="noStrike" cap="none" baseline="0">
                <a:solidFill>
                  <a:srgbClr val="888888"/>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1" r:id="rId6"/>
    <p:sldLayoutId id="2147483662" r:id="rId7"/>
    <p:sldLayoutId id="2147483663" r:id="rId8"/>
    <p:sldLayoutId id="2147483664" r:id="rId9"/>
    <p:sldLayoutId id="2147483667" r:id="rId10"/>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package" Target="../embeddings/Microsoft_Excel_Sheet1.xlsx"/><Relationship Id="rId5" Type="http://schemas.openxmlformats.org/officeDocument/2006/relationships/image" Target="../media/image54.emf"/><Relationship Id="rId6"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55.png"/><Relationship Id="rId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935425" y="0"/>
            <a:ext cx="7361100" cy="1724999"/>
          </a:xfrm>
          <a:prstGeom prst="rect">
            <a:avLst/>
          </a:prstGeom>
          <a:noFill/>
          <a:ln>
            <a:noFill/>
          </a:ln>
        </p:spPr>
        <p:txBody>
          <a:bodyPr lIns="91425" tIns="45700" rIns="91425" bIns="45700" anchor="ctr" anchorCtr="0">
            <a:noAutofit/>
          </a:bodyPr>
          <a:lstStyle/>
          <a:p>
            <a:pPr marL="0" marR="0" lvl="0" indent="0" algn="ctr" rtl="0">
              <a:spcBef>
                <a:spcPts val="0"/>
              </a:spcBef>
              <a:buClr>
                <a:srgbClr val="6DB7D7"/>
              </a:buClr>
              <a:buSzPct val="25000"/>
              <a:buFont typeface="Calibri"/>
              <a:buNone/>
            </a:pPr>
            <a:r>
              <a:rPr lang="en" sz="4500" b="1" i="0" u="none" strike="noStrike" cap="none" baseline="0">
                <a:solidFill>
                  <a:schemeClr val="dk1"/>
                </a:solidFill>
                <a:latin typeface="Calibri"/>
                <a:ea typeface="Calibri"/>
                <a:cs typeface="Calibri"/>
                <a:sym typeface="Calibri"/>
              </a:rPr>
              <a:t>Muvarde Technology Plan</a:t>
            </a:r>
          </a:p>
        </p:txBody>
      </p:sp>
      <p:sp>
        <p:nvSpPr>
          <p:cNvPr id="99" name="Shape 99"/>
          <p:cNvSpPr txBox="1">
            <a:spLocks noGrp="1"/>
          </p:cNvSpPr>
          <p:nvPr>
            <p:ph type="subTitle" idx="1"/>
          </p:nvPr>
        </p:nvSpPr>
        <p:spPr>
          <a:xfrm>
            <a:off x="0" y="4213262"/>
            <a:ext cx="9144000" cy="2649299"/>
          </a:xfrm>
          <a:prstGeom prst="rect">
            <a:avLst/>
          </a:prstGeom>
          <a:noFill/>
          <a:ln>
            <a:noFill/>
          </a:ln>
        </p:spPr>
        <p:txBody>
          <a:bodyPr lIns="91425" tIns="45700" rIns="91425" bIns="45700" anchor="t" anchorCtr="0">
            <a:noAutofit/>
          </a:bodyPr>
          <a:lstStyle/>
          <a:p>
            <a:pPr marL="0" marR="0" lvl="0" indent="0" algn="ctr" rtl="0">
              <a:spcBef>
                <a:spcPts val="300"/>
              </a:spcBef>
              <a:buClr>
                <a:srgbClr val="6DB7D7"/>
              </a:buClr>
              <a:buSzPct val="25000"/>
              <a:buFont typeface="Calibri"/>
              <a:buNone/>
            </a:pPr>
            <a:r>
              <a:rPr lang="en" sz="2200" b="0" i="0" u="none" strike="noStrike" cap="none" baseline="0" dirty="0">
                <a:solidFill>
                  <a:srgbClr val="888888"/>
                </a:solidFill>
                <a:latin typeface="Calibri"/>
                <a:ea typeface="Calibri"/>
                <a:cs typeface="Calibri"/>
                <a:sym typeface="Calibri"/>
              </a:rPr>
              <a:t> </a:t>
            </a:r>
          </a:p>
          <a:p>
            <a:pPr marL="0" marR="0" lvl="0" indent="0" algn="ctr" rtl="0">
              <a:spcBef>
                <a:spcPts val="300"/>
              </a:spcBef>
              <a:buClr>
                <a:srgbClr val="6DB7D7"/>
              </a:buClr>
              <a:buSzPct val="25000"/>
              <a:buFont typeface="Calibri"/>
              <a:buNone/>
            </a:pPr>
            <a:r>
              <a:rPr lang="en" sz="2200" b="0" i="0" u="none" strike="noStrike" cap="none" baseline="0" dirty="0">
                <a:solidFill>
                  <a:srgbClr val="000000"/>
                </a:solidFill>
                <a:latin typeface="Calibri"/>
                <a:ea typeface="Calibri"/>
                <a:cs typeface="Calibri"/>
                <a:sym typeface="Calibri"/>
              </a:rPr>
              <a:t>TopSource Team </a:t>
            </a:r>
          </a:p>
          <a:p>
            <a:endParaRPr lang="en" sz="2200" b="0" i="0" u="none" strike="noStrike" cap="none" baseline="0" dirty="0">
              <a:solidFill>
                <a:srgbClr val="000000"/>
              </a:solidFill>
              <a:latin typeface="Calibri"/>
              <a:ea typeface="Calibri"/>
              <a:cs typeface="Calibri"/>
              <a:sym typeface="Calibri"/>
            </a:endParaRPr>
          </a:p>
          <a:p>
            <a:endParaRPr lang="en" sz="2200" b="0" i="0" u="none" strike="noStrike" cap="none" baseline="0" dirty="0">
              <a:solidFill>
                <a:srgbClr val="000000"/>
              </a:solidFill>
              <a:latin typeface="Calibri"/>
              <a:ea typeface="Calibri"/>
              <a:cs typeface="Calibri"/>
              <a:sym typeface="Calibri"/>
            </a:endParaRPr>
          </a:p>
          <a:p>
            <a:pPr marL="0" marR="0" lvl="0" indent="0" algn="ctr" rtl="0">
              <a:spcBef>
                <a:spcPts val="300"/>
              </a:spcBef>
              <a:buClr>
                <a:srgbClr val="6DB7D7"/>
              </a:buClr>
              <a:buSzPct val="25000"/>
              <a:buFont typeface="Calibri"/>
              <a:buNone/>
            </a:pPr>
            <a:r>
              <a:rPr lang="en" sz="2200" b="1" i="0" u="none" strike="noStrike" cap="none" baseline="0" dirty="0">
                <a:solidFill>
                  <a:srgbClr val="000000"/>
                </a:solidFill>
                <a:latin typeface="Calibri"/>
                <a:ea typeface="Calibri"/>
                <a:cs typeface="Calibri"/>
                <a:sym typeface="Calibri"/>
              </a:rPr>
              <a:t>Andrea Echavarria | Andrew Jenkins | Chethan Mittapalli | Dante </a:t>
            </a:r>
            <a:r>
              <a:rPr lang="en" sz="2200" b="1" i="0" u="none" strike="noStrike" cap="none" baseline="0" dirty="0" smtClean="0">
                <a:solidFill>
                  <a:srgbClr val="000000"/>
                </a:solidFill>
                <a:latin typeface="Calibri"/>
                <a:ea typeface="Calibri"/>
                <a:cs typeface="Calibri"/>
                <a:sym typeface="Calibri"/>
              </a:rPr>
              <a:t>Paredes</a:t>
            </a:r>
            <a:r>
              <a:rPr lang="en-US" sz="2200" b="1" i="0" u="none" strike="noStrike" cap="none" baseline="0" dirty="0" smtClean="0">
                <a:solidFill>
                  <a:srgbClr val="000000"/>
                </a:solidFill>
                <a:latin typeface="Calibri"/>
                <a:ea typeface="Calibri"/>
                <a:cs typeface="Calibri"/>
                <a:sym typeface="Calibri"/>
              </a:rPr>
              <a:t>   </a:t>
            </a:r>
            <a:r>
              <a:rPr lang="en" sz="2200" b="1" i="0" u="none" strike="noStrike" cap="none" baseline="0" dirty="0" smtClean="0">
                <a:solidFill>
                  <a:srgbClr val="000000"/>
                </a:solidFill>
                <a:latin typeface="Calibri"/>
                <a:ea typeface="Calibri"/>
                <a:cs typeface="Calibri"/>
                <a:sym typeface="Calibri"/>
              </a:rPr>
              <a:t> </a:t>
            </a:r>
            <a:r>
              <a:rPr lang="en" sz="2200" b="1" i="0" u="none" strike="noStrike" cap="none" baseline="0" dirty="0">
                <a:solidFill>
                  <a:srgbClr val="000000"/>
                </a:solidFill>
                <a:latin typeface="Calibri"/>
                <a:ea typeface="Calibri"/>
                <a:cs typeface="Calibri"/>
                <a:sym typeface="Calibri"/>
              </a:rPr>
              <a:t>| Donald Gourley | Evan Lodge</a:t>
            </a:r>
          </a:p>
        </p:txBody>
      </p:sp>
      <p:sp>
        <p:nvSpPr>
          <p:cNvPr id="100" name="Shape 100"/>
          <p:cNvSpPr/>
          <p:nvPr/>
        </p:nvSpPr>
        <p:spPr>
          <a:xfrm>
            <a:off x="3218122" y="1750697"/>
            <a:ext cx="2871499" cy="2762655"/>
          </a:xfrm>
          <a:prstGeom prst="rect">
            <a:avLst/>
          </a:prstGeom>
          <a:blipFill>
            <a:blip r:embed="rId3"/>
            <a:stretch>
              <a:fillRect/>
            </a:stretch>
          </a:blipFill>
        </p:spPr>
      </p:sp>
      <p:cxnSp>
        <p:nvCxnSpPr>
          <p:cNvPr id="101" name="Shape 101"/>
          <p:cNvCxnSpPr/>
          <p:nvPr/>
        </p:nvCxnSpPr>
        <p:spPr>
          <a:xfrm>
            <a:off x="0" y="5860716"/>
            <a:ext cx="9162300" cy="3900"/>
          </a:xfrm>
          <a:prstGeom prst="straightConnector1">
            <a:avLst/>
          </a:prstGeom>
          <a:noFill/>
          <a:ln w="19050" cap="flat">
            <a:solidFill>
              <a:schemeClr val="dk1"/>
            </a:solidFill>
            <a:prstDash val="solid"/>
            <a:round/>
            <a:headEnd type="none" w="med" len="med"/>
            <a:tailEnd type="none" w="med" len="med"/>
          </a:ln>
        </p:spPr>
      </p:cxnSp>
    </p:spTree>
    <p:extLst>
      <p:ext uri="{BB962C8B-B14F-4D97-AF65-F5344CB8AC3E}">
        <p14:creationId xmlns:p14="http://schemas.microsoft.com/office/powerpoint/2010/main" val="17490330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Shape 303"/>
          <p:cNvSpPr/>
          <p:nvPr/>
        </p:nvSpPr>
        <p:spPr>
          <a:xfrm>
            <a:off x="5454021" y="195726"/>
            <a:ext cx="3300358" cy="1773551"/>
          </a:xfrm>
          <a:prstGeom prst="rect">
            <a:avLst/>
          </a:prstGeom>
          <a:blipFill>
            <a:blip r:embed="rId3"/>
            <a:stretch>
              <a:fillRect/>
            </a:stretch>
          </a:blipFill>
          <a:ln>
            <a:solidFill>
              <a:srgbClr val="000000"/>
            </a:solidFill>
          </a:ln>
        </p:spPr>
      </p:sp>
      <p:sp>
        <p:nvSpPr>
          <p:cNvPr id="304" name="Shape 304"/>
          <p:cNvSpPr/>
          <p:nvPr/>
        </p:nvSpPr>
        <p:spPr>
          <a:xfrm>
            <a:off x="0" y="3418585"/>
            <a:ext cx="9144000" cy="3204972"/>
          </a:xfrm>
          <a:prstGeom prst="rect">
            <a:avLst/>
          </a:prstGeom>
          <a:blipFill>
            <a:blip r:embed="rId4"/>
            <a:stretch>
              <a:fillRect/>
            </a:stretch>
          </a:blipFill>
        </p:spPr>
      </p:sp>
      <p:sp>
        <p:nvSpPr>
          <p:cNvPr id="2" name="TextBox 1"/>
          <p:cNvSpPr txBox="1"/>
          <p:nvPr/>
        </p:nvSpPr>
        <p:spPr>
          <a:xfrm>
            <a:off x="247416" y="2771242"/>
            <a:ext cx="4123562"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smtClean="0"/>
              <a:t>Recommended Technology</a:t>
            </a:r>
            <a:endParaRPr lang="en-US" sz="2400" dirty="0"/>
          </a:p>
        </p:txBody>
      </p:sp>
      <p:pic>
        <p:nvPicPr>
          <p:cNvPr id="3" name="Picture 2"/>
          <p:cNvPicPr>
            <a:picLocks noChangeAspect="1"/>
          </p:cNvPicPr>
          <p:nvPr/>
        </p:nvPicPr>
        <p:blipFill>
          <a:blip r:embed="rId5"/>
          <a:stretch>
            <a:fillRect/>
          </a:stretch>
        </p:blipFill>
        <p:spPr>
          <a:xfrm>
            <a:off x="5454021" y="2407013"/>
            <a:ext cx="3009900" cy="1219200"/>
          </a:xfrm>
          <a:prstGeom prst="rect">
            <a:avLst/>
          </a:prstGeom>
        </p:spPr>
      </p:pic>
      <p:sp>
        <p:nvSpPr>
          <p:cNvPr id="4" name="Right Arrow 3"/>
          <p:cNvSpPr/>
          <p:nvPr/>
        </p:nvSpPr>
        <p:spPr>
          <a:xfrm>
            <a:off x="4717356" y="2919702"/>
            <a:ext cx="544310" cy="313205"/>
          </a:xfrm>
          <a:prstGeom prst="rightArrow">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6278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0"/>
          <p:cNvSpPr txBox="1">
            <a:spLocks noGrp="1"/>
          </p:cNvSpPr>
          <p:nvPr>
            <p:ph type="title"/>
          </p:nvPr>
        </p:nvSpPr>
        <p:spPr>
          <a:xfrm>
            <a:off x="0" y="312514"/>
            <a:ext cx="5454022" cy="1143000"/>
          </a:xfrm>
          <a:prstGeom prst="rect">
            <a:avLst/>
          </a:prstGeom>
          <a:noFill/>
          <a:ln>
            <a:noFill/>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US" sz="3800" b="1" dirty="0" smtClean="0"/>
              <a:t>Website Recommendations</a:t>
            </a:r>
            <a:endParaRPr lang="en" sz="3800" b="1" i="0" u="none" strike="noStrike" cap="none" baseline="0" dirty="0">
              <a:solidFill>
                <a:schemeClr val="dk1"/>
              </a:solidFill>
              <a:latin typeface="Calibri"/>
              <a:ea typeface="Calibri"/>
              <a:cs typeface="Calibri"/>
              <a:sym typeface="Calibri"/>
            </a:endParaRPr>
          </a:p>
        </p:txBody>
      </p:sp>
      <p:sp>
        <p:nvSpPr>
          <p:cNvPr id="5" name="Shape 162"/>
          <p:cNvSpPr/>
          <p:nvPr/>
        </p:nvSpPr>
        <p:spPr>
          <a:xfrm>
            <a:off x="0" y="0"/>
            <a:ext cx="1140982" cy="400109"/>
          </a:xfrm>
          <a:prstGeom prst="rect">
            <a:avLst/>
          </a:prstGeom>
          <a:noFill/>
          <a:ln>
            <a:noFill/>
          </a:ln>
        </p:spPr>
        <p:txBody>
          <a:bodyPr lIns="91425" tIns="45700" rIns="91425" bIns="45700" anchor="t" anchorCtr="0">
            <a:noAutofit/>
          </a:bodyPr>
          <a:lstStyle/>
          <a:p>
            <a:endParaRPr/>
          </a:p>
        </p:txBody>
      </p:sp>
      <p:sp>
        <p:nvSpPr>
          <p:cNvPr id="6" name="Shape 163"/>
          <p:cNvSpPr/>
          <p:nvPr/>
        </p:nvSpPr>
        <p:spPr>
          <a:xfrm>
            <a:off x="5454021" y="195726"/>
            <a:ext cx="3300358" cy="1773551"/>
          </a:xfrm>
          <a:prstGeom prst="rect">
            <a:avLst/>
          </a:prstGeom>
          <a:blipFill>
            <a:blip r:embed="rId3"/>
            <a:stretch>
              <a:fillRect/>
            </a:stretch>
          </a:blipFill>
          <a:ln>
            <a:solidFill>
              <a:srgbClr val="000000"/>
            </a:solidFill>
          </a:ln>
        </p:spPr>
      </p:sp>
      <p:pic>
        <p:nvPicPr>
          <p:cNvPr id="15" name="Picture 14" descr="Screen Shot 2013-04-25 at 10.18.4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787" y="1978609"/>
            <a:ext cx="3285592" cy="2035220"/>
          </a:xfrm>
          <a:prstGeom prst="rect">
            <a:avLst/>
          </a:prstGeom>
          <a:ln>
            <a:solidFill>
              <a:srgbClr val="000000"/>
            </a:solidFill>
          </a:ln>
        </p:spPr>
      </p:pic>
      <p:sp>
        <p:nvSpPr>
          <p:cNvPr id="12" name="Shape 282"/>
          <p:cNvSpPr/>
          <p:nvPr/>
        </p:nvSpPr>
        <p:spPr>
          <a:xfrm>
            <a:off x="304530" y="2613970"/>
            <a:ext cx="4981788" cy="3053515"/>
          </a:xfrm>
          <a:prstGeom prst="rect">
            <a:avLst/>
          </a:prstGeom>
          <a:blipFill>
            <a:blip r:embed="rId5"/>
            <a:stretch>
              <a:fillRect/>
            </a:stretch>
          </a:blipFill>
        </p:spPr>
      </p:sp>
      <p:pic>
        <p:nvPicPr>
          <p:cNvPr id="13" name="Picture 12"/>
          <p:cNvPicPr>
            <a:picLocks noChangeAspect="1"/>
          </p:cNvPicPr>
          <p:nvPr/>
        </p:nvPicPr>
        <p:blipFill>
          <a:blip r:embed="rId6"/>
          <a:stretch>
            <a:fillRect/>
          </a:stretch>
        </p:blipFill>
        <p:spPr>
          <a:xfrm>
            <a:off x="2497077" y="5275243"/>
            <a:ext cx="2199285" cy="1463234"/>
          </a:xfrm>
          <a:prstGeom prst="rect">
            <a:avLst/>
          </a:prstGeom>
        </p:spPr>
      </p:pic>
      <p:pic>
        <p:nvPicPr>
          <p:cNvPr id="3" name="Picture 2"/>
          <p:cNvPicPr>
            <a:picLocks noChangeAspect="1"/>
          </p:cNvPicPr>
          <p:nvPr/>
        </p:nvPicPr>
        <p:blipFill>
          <a:blip r:embed="rId7"/>
          <a:stretch>
            <a:fillRect/>
          </a:stretch>
        </p:blipFill>
        <p:spPr>
          <a:xfrm>
            <a:off x="147662" y="5275243"/>
            <a:ext cx="2349415" cy="1432570"/>
          </a:xfrm>
          <a:prstGeom prst="rect">
            <a:avLst/>
          </a:prstGeom>
        </p:spPr>
      </p:pic>
      <p:pic>
        <p:nvPicPr>
          <p:cNvPr id="7" name="Picture 6"/>
          <p:cNvPicPr>
            <a:picLocks noChangeAspect="1"/>
          </p:cNvPicPr>
          <p:nvPr/>
        </p:nvPicPr>
        <p:blipFill>
          <a:blip r:embed="rId8"/>
          <a:stretch>
            <a:fillRect/>
          </a:stretch>
        </p:blipFill>
        <p:spPr>
          <a:xfrm>
            <a:off x="5091639" y="5304831"/>
            <a:ext cx="1766644" cy="1323278"/>
          </a:xfrm>
          <a:prstGeom prst="rect">
            <a:avLst/>
          </a:prstGeom>
        </p:spPr>
      </p:pic>
      <p:pic>
        <p:nvPicPr>
          <p:cNvPr id="9" name="Picture 8"/>
          <p:cNvPicPr>
            <a:picLocks noChangeAspect="1"/>
          </p:cNvPicPr>
          <p:nvPr/>
        </p:nvPicPr>
        <p:blipFill>
          <a:blip r:embed="rId9"/>
          <a:stretch>
            <a:fillRect/>
          </a:stretch>
        </p:blipFill>
        <p:spPr>
          <a:xfrm>
            <a:off x="6494432" y="4932590"/>
            <a:ext cx="1699669" cy="1273111"/>
          </a:xfrm>
          <a:prstGeom prst="rect">
            <a:avLst/>
          </a:prstGeom>
        </p:spPr>
      </p:pic>
      <p:pic>
        <p:nvPicPr>
          <p:cNvPr id="16" name="Picture 15"/>
          <p:cNvPicPr>
            <a:picLocks noChangeAspect="1"/>
          </p:cNvPicPr>
          <p:nvPr/>
        </p:nvPicPr>
        <p:blipFill>
          <a:blip r:embed="rId10"/>
          <a:stretch>
            <a:fillRect/>
          </a:stretch>
        </p:blipFill>
        <p:spPr>
          <a:xfrm>
            <a:off x="7366072" y="4259919"/>
            <a:ext cx="1656058" cy="1102031"/>
          </a:xfrm>
          <a:prstGeom prst="rect">
            <a:avLst/>
          </a:prstGeom>
        </p:spPr>
      </p:pic>
      <p:pic>
        <p:nvPicPr>
          <p:cNvPr id="17" name="Picture 16"/>
          <p:cNvPicPr>
            <a:picLocks noChangeAspect="1"/>
          </p:cNvPicPr>
          <p:nvPr/>
        </p:nvPicPr>
        <p:blipFill>
          <a:blip r:embed="rId11"/>
          <a:stretch>
            <a:fillRect/>
          </a:stretch>
        </p:blipFill>
        <p:spPr>
          <a:xfrm>
            <a:off x="2014775" y="2199670"/>
            <a:ext cx="1550052" cy="2316271"/>
          </a:xfrm>
          <a:prstGeom prst="rect">
            <a:avLst/>
          </a:prstGeom>
        </p:spPr>
      </p:pic>
      <p:pic>
        <p:nvPicPr>
          <p:cNvPr id="18" name="Picture 17"/>
          <p:cNvPicPr>
            <a:picLocks noChangeAspect="1"/>
          </p:cNvPicPr>
          <p:nvPr/>
        </p:nvPicPr>
        <p:blipFill>
          <a:blip r:embed="rId12"/>
          <a:stretch>
            <a:fillRect/>
          </a:stretch>
        </p:blipFill>
        <p:spPr>
          <a:xfrm>
            <a:off x="4442248" y="1753032"/>
            <a:ext cx="967475" cy="1721875"/>
          </a:xfrm>
          <a:prstGeom prst="rect">
            <a:avLst/>
          </a:prstGeom>
        </p:spPr>
      </p:pic>
      <p:pic>
        <p:nvPicPr>
          <p:cNvPr id="2" name="Picture 1"/>
          <p:cNvPicPr>
            <a:picLocks noChangeAspect="1"/>
          </p:cNvPicPr>
          <p:nvPr/>
        </p:nvPicPr>
        <p:blipFill>
          <a:blip r:embed="rId13"/>
          <a:stretch>
            <a:fillRect/>
          </a:stretch>
        </p:blipFill>
        <p:spPr>
          <a:xfrm>
            <a:off x="219913" y="1693624"/>
            <a:ext cx="2203119" cy="1191851"/>
          </a:xfrm>
          <a:prstGeom prst="rect">
            <a:avLst/>
          </a:prstGeom>
          <a:ln>
            <a:solidFill>
              <a:schemeClr val="accent2"/>
            </a:solidFill>
          </a:ln>
        </p:spPr>
      </p:pic>
      <p:pic>
        <p:nvPicPr>
          <p:cNvPr id="8" name="Picture 7"/>
          <p:cNvPicPr>
            <a:picLocks noChangeAspect="1"/>
          </p:cNvPicPr>
          <p:nvPr/>
        </p:nvPicPr>
        <p:blipFill>
          <a:blip r:embed="rId14"/>
          <a:stretch>
            <a:fillRect/>
          </a:stretch>
        </p:blipFill>
        <p:spPr>
          <a:xfrm>
            <a:off x="4442248" y="3445007"/>
            <a:ext cx="967475" cy="773485"/>
          </a:xfrm>
          <a:prstGeom prst="rect">
            <a:avLst/>
          </a:prstGeom>
        </p:spPr>
      </p:pic>
    </p:spTree>
    <p:extLst>
      <p:ext uri="{BB962C8B-B14F-4D97-AF65-F5344CB8AC3E}">
        <p14:creationId xmlns:p14="http://schemas.microsoft.com/office/powerpoint/2010/main" val="31835819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4-24 at 8.38.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80" y="3219475"/>
            <a:ext cx="5145946" cy="3422938"/>
          </a:xfrm>
          <a:prstGeom prst="rect">
            <a:avLst/>
          </a:prstGeom>
        </p:spPr>
      </p:pic>
      <p:sp>
        <p:nvSpPr>
          <p:cNvPr id="7" name="Title 1"/>
          <p:cNvSpPr>
            <a:spLocks noGrp="1"/>
          </p:cNvSpPr>
          <p:nvPr>
            <p:ph type="title"/>
          </p:nvPr>
        </p:nvSpPr>
        <p:spPr>
          <a:xfrm>
            <a:off x="457200" y="274637"/>
            <a:ext cx="4767138" cy="1143000"/>
          </a:xfrm>
        </p:spPr>
        <p:txBody>
          <a:bodyPr/>
          <a:lstStyle/>
          <a:p>
            <a:r>
              <a:rPr lang="en-US" sz="3800" b="1" dirty="0" smtClean="0"/>
              <a:t>Muvarde Fashion Combinations</a:t>
            </a:r>
            <a:endParaRPr lang="en-US" sz="3800" b="1" dirty="0"/>
          </a:p>
        </p:txBody>
      </p:sp>
      <p:pic>
        <p:nvPicPr>
          <p:cNvPr id="8" name="Picture 7"/>
          <p:cNvPicPr>
            <a:picLocks noChangeAspect="1"/>
          </p:cNvPicPr>
          <p:nvPr/>
        </p:nvPicPr>
        <p:blipFill>
          <a:blip r:embed="rId4"/>
          <a:stretch>
            <a:fillRect/>
          </a:stretch>
        </p:blipFill>
        <p:spPr>
          <a:xfrm>
            <a:off x="5454022" y="195726"/>
            <a:ext cx="3300359" cy="1773552"/>
          </a:xfrm>
          <a:prstGeom prst="rect">
            <a:avLst/>
          </a:prstGeom>
          <a:ln>
            <a:solidFill>
              <a:srgbClr val="000000"/>
            </a:solidFill>
          </a:ln>
        </p:spPr>
      </p:pic>
      <p:pic>
        <p:nvPicPr>
          <p:cNvPr id="10" name="Picture 9"/>
          <p:cNvPicPr>
            <a:picLocks noChangeAspect="1"/>
          </p:cNvPicPr>
          <p:nvPr/>
        </p:nvPicPr>
        <p:blipFill>
          <a:blip r:embed="rId5"/>
          <a:stretch>
            <a:fillRect/>
          </a:stretch>
        </p:blipFill>
        <p:spPr>
          <a:xfrm>
            <a:off x="5454022" y="5579100"/>
            <a:ext cx="3689977" cy="1183402"/>
          </a:xfrm>
          <a:prstGeom prst="rect">
            <a:avLst/>
          </a:prstGeom>
        </p:spPr>
      </p:pic>
      <p:pic>
        <p:nvPicPr>
          <p:cNvPr id="12" name="Picture 11"/>
          <p:cNvPicPr>
            <a:picLocks noChangeAspect="1"/>
          </p:cNvPicPr>
          <p:nvPr/>
        </p:nvPicPr>
        <p:blipFill>
          <a:blip r:embed="rId6"/>
          <a:stretch>
            <a:fillRect/>
          </a:stretch>
        </p:blipFill>
        <p:spPr>
          <a:xfrm>
            <a:off x="5765292" y="2102193"/>
            <a:ext cx="2577639" cy="2577639"/>
          </a:xfrm>
          <a:prstGeom prst="rect">
            <a:avLst/>
          </a:prstGeom>
        </p:spPr>
      </p:pic>
      <p:sp>
        <p:nvSpPr>
          <p:cNvPr id="13" name="Down Arrow 12"/>
          <p:cNvSpPr/>
          <p:nvPr/>
        </p:nvSpPr>
        <p:spPr>
          <a:xfrm>
            <a:off x="6644813" y="4779917"/>
            <a:ext cx="841676" cy="75487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57200" y="1638665"/>
            <a:ext cx="4767138" cy="1015663"/>
          </a:xfrm>
          <a:prstGeom prst="rect">
            <a:avLst/>
          </a:prstGeom>
          <a:noFill/>
        </p:spPr>
        <p:txBody>
          <a:bodyPr wrap="square" rtlCol="0">
            <a:spAutoFit/>
          </a:bodyPr>
          <a:lstStyle/>
          <a:p>
            <a:r>
              <a:rPr lang="en-US" sz="2000" dirty="0" smtClean="0"/>
              <a:t>Is more than just Like or Dislike Muvarde’s look  should be about awesomeness! </a:t>
            </a:r>
            <a:endParaRPr lang="en-US" sz="2000" dirty="0"/>
          </a:p>
        </p:txBody>
      </p:sp>
      <p:pic>
        <p:nvPicPr>
          <p:cNvPr id="9" name="Picture 8"/>
          <p:cNvPicPr>
            <a:picLocks noChangeAspect="1"/>
          </p:cNvPicPr>
          <p:nvPr/>
        </p:nvPicPr>
        <p:blipFill>
          <a:blip r:embed="rId7"/>
          <a:stretch>
            <a:fillRect/>
          </a:stretch>
        </p:blipFill>
        <p:spPr>
          <a:xfrm>
            <a:off x="3215120" y="2545239"/>
            <a:ext cx="2857500" cy="2857500"/>
          </a:xfrm>
          <a:prstGeom prst="rect">
            <a:avLst/>
          </a:prstGeom>
        </p:spPr>
      </p:pic>
      <p:pic>
        <p:nvPicPr>
          <p:cNvPr id="11" name="Picture 10"/>
          <p:cNvPicPr>
            <a:picLocks noChangeAspect="1"/>
          </p:cNvPicPr>
          <p:nvPr/>
        </p:nvPicPr>
        <p:blipFill>
          <a:blip r:embed="rId8"/>
          <a:stretch>
            <a:fillRect/>
          </a:stretch>
        </p:blipFill>
        <p:spPr>
          <a:xfrm>
            <a:off x="3215120" y="4109401"/>
            <a:ext cx="978496" cy="280298"/>
          </a:xfrm>
          <a:prstGeom prst="rect">
            <a:avLst/>
          </a:prstGeom>
        </p:spPr>
      </p:pic>
    </p:spTree>
    <p:extLst>
      <p:ext uri="{BB962C8B-B14F-4D97-AF65-F5344CB8AC3E}">
        <p14:creationId xmlns:p14="http://schemas.microsoft.com/office/powerpoint/2010/main" val="16992448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1407" y="2413946"/>
            <a:ext cx="5370903" cy="4028178"/>
          </a:xfrm>
          <a:prstGeom prst="rect">
            <a:avLst/>
          </a:prstGeom>
        </p:spPr>
      </p:pic>
      <p:sp>
        <p:nvSpPr>
          <p:cNvPr id="5" name="Title 1"/>
          <p:cNvSpPr>
            <a:spLocks noGrp="1"/>
          </p:cNvSpPr>
          <p:nvPr>
            <p:ph type="title"/>
          </p:nvPr>
        </p:nvSpPr>
        <p:spPr>
          <a:xfrm>
            <a:off x="457200" y="274637"/>
            <a:ext cx="4767138" cy="1143000"/>
          </a:xfrm>
        </p:spPr>
        <p:txBody>
          <a:bodyPr/>
          <a:lstStyle/>
          <a:p>
            <a:r>
              <a:rPr lang="en-US" sz="3800" b="1" dirty="0" smtClean="0"/>
              <a:t>Fashionably Relevant</a:t>
            </a:r>
            <a:endParaRPr lang="en-US" sz="3800" b="1" dirty="0"/>
          </a:p>
        </p:txBody>
      </p:sp>
      <p:pic>
        <p:nvPicPr>
          <p:cNvPr id="6" name="Picture 5"/>
          <p:cNvPicPr>
            <a:picLocks noChangeAspect="1"/>
          </p:cNvPicPr>
          <p:nvPr/>
        </p:nvPicPr>
        <p:blipFill>
          <a:blip r:embed="rId4"/>
          <a:stretch>
            <a:fillRect/>
          </a:stretch>
        </p:blipFill>
        <p:spPr>
          <a:xfrm>
            <a:off x="5454022" y="195726"/>
            <a:ext cx="3300359" cy="1773552"/>
          </a:xfrm>
          <a:prstGeom prst="rect">
            <a:avLst/>
          </a:prstGeom>
          <a:ln>
            <a:solidFill>
              <a:srgbClr val="000000"/>
            </a:solidFill>
          </a:ln>
        </p:spPr>
      </p:pic>
      <p:pic>
        <p:nvPicPr>
          <p:cNvPr id="8" name="Picture 7"/>
          <p:cNvPicPr>
            <a:picLocks noChangeAspect="1"/>
          </p:cNvPicPr>
          <p:nvPr/>
        </p:nvPicPr>
        <p:blipFill>
          <a:blip r:embed="rId5"/>
          <a:stretch>
            <a:fillRect/>
          </a:stretch>
        </p:blipFill>
        <p:spPr>
          <a:xfrm>
            <a:off x="6087008" y="2120577"/>
            <a:ext cx="2307458" cy="2307458"/>
          </a:xfrm>
          <a:prstGeom prst="rect">
            <a:avLst/>
          </a:prstGeom>
        </p:spPr>
      </p:pic>
      <p:pic>
        <p:nvPicPr>
          <p:cNvPr id="9" name="Picture 8"/>
          <p:cNvPicPr>
            <a:picLocks noChangeAspect="1"/>
          </p:cNvPicPr>
          <p:nvPr/>
        </p:nvPicPr>
        <p:blipFill>
          <a:blip r:embed="rId6"/>
          <a:stretch>
            <a:fillRect/>
          </a:stretch>
        </p:blipFill>
        <p:spPr>
          <a:xfrm>
            <a:off x="5706356" y="4428035"/>
            <a:ext cx="2947974" cy="2158658"/>
          </a:xfrm>
          <a:prstGeom prst="rect">
            <a:avLst/>
          </a:prstGeom>
        </p:spPr>
      </p:pic>
      <p:sp>
        <p:nvSpPr>
          <p:cNvPr id="10" name="Explosion 1 9"/>
          <p:cNvSpPr/>
          <p:nvPr/>
        </p:nvSpPr>
        <p:spPr>
          <a:xfrm>
            <a:off x="7538023" y="5225536"/>
            <a:ext cx="1712885" cy="1083619"/>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Muvarde </a:t>
            </a:r>
            <a:endParaRPr lang="en-US" dirty="0">
              <a:solidFill>
                <a:srgbClr val="000000"/>
              </a:solidFill>
            </a:endParaRPr>
          </a:p>
        </p:txBody>
      </p:sp>
      <p:sp>
        <p:nvSpPr>
          <p:cNvPr id="11" name="TextBox 10"/>
          <p:cNvSpPr txBox="1"/>
          <p:nvPr/>
        </p:nvSpPr>
        <p:spPr>
          <a:xfrm>
            <a:off x="457200" y="1417637"/>
            <a:ext cx="4767138" cy="707886"/>
          </a:xfrm>
          <a:prstGeom prst="rect">
            <a:avLst/>
          </a:prstGeom>
          <a:noFill/>
        </p:spPr>
        <p:txBody>
          <a:bodyPr wrap="square" rtlCol="0">
            <a:spAutoFit/>
          </a:bodyPr>
          <a:lstStyle/>
          <a:p>
            <a:r>
              <a:rPr lang="en-US" sz="2000" dirty="0" smtClean="0">
                <a:latin typeface="Calibri"/>
                <a:cs typeface="Calibri"/>
              </a:rPr>
              <a:t>People see Muvarde as a Fashionable item that they MUST HAVE! </a:t>
            </a:r>
            <a:endParaRPr lang="en-US" sz="2000" dirty="0">
              <a:latin typeface="Calibri"/>
              <a:cs typeface="Calibri"/>
            </a:endParaRPr>
          </a:p>
        </p:txBody>
      </p:sp>
    </p:spTree>
    <p:extLst>
      <p:ext uri="{BB962C8B-B14F-4D97-AF65-F5344CB8AC3E}">
        <p14:creationId xmlns:p14="http://schemas.microsoft.com/office/powerpoint/2010/main" val="253000548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54022" y="4589576"/>
            <a:ext cx="3420494" cy="1600438"/>
          </a:xfrm>
          <a:prstGeom prst="rect">
            <a:avLst/>
          </a:prstGeom>
          <a:noFill/>
        </p:spPr>
        <p:txBody>
          <a:bodyPr wrap="square" rtlCol="0">
            <a:spAutoFit/>
          </a:bodyPr>
          <a:lstStyle/>
          <a:p>
            <a:pPr marL="285750" indent="-285750">
              <a:buFont typeface="Arial"/>
              <a:buChar char="•"/>
            </a:pPr>
            <a:r>
              <a:rPr lang="en-US" dirty="0" smtClean="0"/>
              <a:t>Customers like to see the relevant size of the product.</a:t>
            </a:r>
          </a:p>
          <a:p>
            <a:pPr marL="285750" indent="-285750">
              <a:buFont typeface="Arial"/>
              <a:buChar char="•"/>
            </a:pPr>
            <a:endParaRPr lang="en-US" dirty="0"/>
          </a:p>
          <a:p>
            <a:endParaRPr lang="en-US" dirty="0"/>
          </a:p>
          <a:p>
            <a:pPr marL="285750" indent="-285750">
              <a:buFont typeface="Arial"/>
              <a:buChar char="•"/>
            </a:pPr>
            <a:r>
              <a:rPr lang="en-US" dirty="0" smtClean="0"/>
              <a:t>Show the product being use in several ways</a:t>
            </a:r>
          </a:p>
          <a:p>
            <a:pPr marL="285750" indent="-285750">
              <a:buFont typeface="Arial"/>
              <a:buChar char="•"/>
            </a:pPr>
            <a:endParaRPr lang="en-US" dirty="0"/>
          </a:p>
        </p:txBody>
      </p:sp>
      <p:pic>
        <p:nvPicPr>
          <p:cNvPr id="9" name="Picture 8" descr="Screen Shot 2013-04-24 at 7.48.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022" y="1969278"/>
            <a:ext cx="3300360" cy="2488579"/>
          </a:xfrm>
          <a:prstGeom prst="rect">
            <a:avLst/>
          </a:prstGeom>
          <a:ln>
            <a:solidFill>
              <a:srgbClr val="000000"/>
            </a:solidFill>
          </a:ln>
        </p:spPr>
      </p:pic>
      <p:pic>
        <p:nvPicPr>
          <p:cNvPr id="13" name="Picture 12"/>
          <p:cNvPicPr>
            <a:picLocks noChangeAspect="1"/>
          </p:cNvPicPr>
          <p:nvPr/>
        </p:nvPicPr>
        <p:blipFill>
          <a:blip r:embed="rId4">
            <a:alphaModFix/>
          </a:blip>
          <a:stretch>
            <a:fillRect/>
          </a:stretch>
        </p:blipFill>
        <p:spPr>
          <a:xfrm>
            <a:off x="3680702" y="325342"/>
            <a:ext cx="1773320" cy="1643936"/>
          </a:xfrm>
          <a:prstGeom prst="rect">
            <a:avLst/>
          </a:prstGeom>
        </p:spPr>
      </p:pic>
      <p:pic>
        <p:nvPicPr>
          <p:cNvPr id="14" name="Picture 13"/>
          <p:cNvPicPr>
            <a:picLocks noChangeAspect="1"/>
          </p:cNvPicPr>
          <p:nvPr/>
        </p:nvPicPr>
        <p:blipFill>
          <a:blip r:embed="rId5"/>
          <a:stretch>
            <a:fillRect/>
          </a:stretch>
        </p:blipFill>
        <p:spPr>
          <a:xfrm>
            <a:off x="220631" y="2028347"/>
            <a:ext cx="4667860" cy="4546721"/>
          </a:xfrm>
          <a:prstGeom prst="rect">
            <a:avLst/>
          </a:prstGeom>
        </p:spPr>
      </p:pic>
      <p:sp>
        <p:nvSpPr>
          <p:cNvPr id="16" name="Title 1"/>
          <p:cNvSpPr txBox="1">
            <a:spLocks/>
          </p:cNvSpPr>
          <p:nvPr/>
        </p:nvSpPr>
        <p:spPr>
          <a:xfrm>
            <a:off x="383369" y="194869"/>
            <a:ext cx="4268000"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4400" b="0" i="0" u="none" strike="noStrike" cap="none" baseline="0">
                <a:solidFill>
                  <a:schemeClr val="dk1"/>
                </a:solidFill>
                <a:latin typeface="Calibri"/>
                <a:ea typeface="Calibri"/>
                <a:cs typeface="Calibri"/>
                <a:sym typeface="Calibri"/>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r>
              <a:rPr lang="en-US" sz="3800" b="1" smtClean="0"/>
              <a:t>Product Web Image</a:t>
            </a:r>
            <a:endParaRPr lang="en-US" sz="3800" b="1" dirty="0"/>
          </a:p>
        </p:txBody>
      </p:sp>
      <p:pic>
        <p:nvPicPr>
          <p:cNvPr id="17" name="Picture 16"/>
          <p:cNvPicPr>
            <a:picLocks noChangeAspect="1"/>
          </p:cNvPicPr>
          <p:nvPr/>
        </p:nvPicPr>
        <p:blipFill>
          <a:blip r:embed="rId6"/>
          <a:stretch>
            <a:fillRect/>
          </a:stretch>
        </p:blipFill>
        <p:spPr>
          <a:xfrm>
            <a:off x="5454022" y="195726"/>
            <a:ext cx="3300359" cy="1773552"/>
          </a:xfrm>
          <a:prstGeom prst="rect">
            <a:avLst/>
          </a:prstGeom>
          <a:ln>
            <a:solidFill>
              <a:srgbClr val="000000"/>
            </a:solidFill>
          </a:ln>
        </p:spPr>
      </p:pic>
      <p:sp>
        <p:nvSpPr>
          <p:cNvPr id="18" name="Oval 17"/>
          <p:cNvSpPr/>
          <p:nvPr/>
        </p:nvSpPr>
        <p:spPr>
          <a:xfrm>
            <a:off x="2997549" y="1816266"/>
            <a:ext cx="1653820" cy="264159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p:cNvSpPr/>
          <p:nvPr/>
        </p:nvSpPr>
        <p:spPr>
          <a:xfrm>
            <a:off x="654455" y="1643185"/>
            <a:ext cx="2052506" cy="513011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p:cNvSpPr/>
          <p:nvPr/>
        </p:nvSpPr>
        <p:spPr>
          <a:xfrm>
            <a:off x="2706961" y="4562834"/>
            <a:ext cx="2431694" cy="1861349"/>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099152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4327065" cy="1143000"/>
          </a:xfrm>
        </p:spPr>
        <p:txBody>
          <a:bodyPr/>
          <a:lstStyle/>
          <a:p>
            <a:r>
              <a:rPr lang="en-US" sz="3800" b="1" dirty="0" smtClean="0"/>
              <a:t>Shopping Cart</a:t>
            </a:r>
            <a:endParaRPr lang="en-US" sz="3800" b="1" dirty="0"/>
          </a:p>
        </p:txBody>
      </p:sp>
      <p:sp>
        <p:nvSpPr>
          <p:cNvPr id="3" name="Text Placeholder 2"/>
          <p:cNvSpPr>
            <a:spLocks noGrp="1"/>
          </p:cNvSpPr>
          <p:nvPr>
            <p:ph type="body" idx="1"/>
          </p:nvPr>
        </p:nvSpPr>
        <p:spPr>
          <a:xfrm>
            <a:off x="457200" y="1600200"/>
            <a:ext cx="7874000" cy="4525963"/>
          </a:xfrm>
        </p:spPr>
        <p:txBody>
          <a:bodyPr/>
          <a:lstStyle/>
          <a:p>
            <a:r>
              <a:rPr lang="en-US" sz="2400" dirty="0" smtClean="0"/>
              <a:t>Add advanced shopping cart </a:t>
            </a:r>
          </a:p>
          <a:p>
            <a:r>
              <a:rPr lang="en-US" sz="2400" dirty="0" smtClean="0"/>
              <a:t>Social media integration</a:t>
            </a:r>
          </a:p>
          <a:p>
            <a:pPr marL="742950" lvl="2" indent="-222250">
              <a:spcBef>
                <a:spcPts val="640"/>
              </a:spcBef>
            </a:pPr>
            <a:r>
              <a:rPr lang="en-US" sz="2000" dirty="0"/>
              <a:t>Share </a:t>
            </a:r>
            <a:r>
              <a:rPr lang="en-US" sz="2000" dirty="0" smtClean="0"/>
              <a:t>and tweet my cart products</a:t>
            </a:r>
          </a:p>
          <a:p>
            <a:pPr lvl="1"/>
            <a:r>
              <a:rPr lang="en-US" sz="2000" dirty="0" smtClean="0"/>
              <a:t>Reviews, Ratings</a:t>
            </a:r>
          </a:p>
          <a:p>
            <a:pPr lvl="1"/>
            <a:r>
              <a:rPr lang="en-US" sz="2000" dirty="0" smtClean="0"/>
              <a:t>Refer a friend – products</a:t>
            </a:r>
          </a:p>
          <a:p>
            <a:r>
              <a:rPr lang="en-US" sz="2400" dirty="0" smtClean="0"/>
              <a:t>Discounts for social media referrals</a:t>
            </a:r>
          </a:p>
          <a:p>
            <a:r>
              <a:rPr lang="en-US" sz="2400" dirty="0" smtClean="0"/>
              <a:t>Bundle similar recommendation products</a:t>
            </a:r>
          </a:p>
          <a:p>
            <a:endParaRPr lang="en-US" sz="2400" dirty="0" smtClean="0"/>
          </a:p>
          <a:p>
            <a:endParaRPr lang="en-US" sz="2400" dirty="0"/>
          </a:p>
        </p:txBody>
      </p:sp>
      <p:sp>
        <p:nvSpPr>
          <p:cNvPr id="4" name="Shape 294"/>
          <p:cNvSpPr/>
          <p:nvPr/>
        </p:nvSpPr>
        <p:spPr>
          <a:xfrm>
            <a:off x="5454021" y="195726"/>
            <a:ext cx="3300358" cy="1773551"/>
          </a:xfrm>
          <a:prstGeom prst="rect">
            <a:avLst/>
          </a:prstGeom>
          <a:blipFill>
            <a:blip r:embed="rId3"/>
            <a:stretch>
              <a:fillRect/>
            </a:stretch>
          </a:blipFill>
          <a:ln>
            <a:solidFill>
              <a:srgbClr val="000000"/>
            </a:solidFill>
          </a:ln>
        </p:spPr>
      </p:sp>
      <p:pic>
        <p:nvPicPr>
          <p:cNvPr id="5" name="Picture 4"/>
          <p:cNvPicPr>
            <a:picLocks noChangeAspect="1"/>
          </p:cNvPicPr>
          <p:nvPr/>
        </p:nvPicPr>
        <p:blipFill>
          <a:blip r:embed="rId4"/>
          <a:stretch>
            <a:fillRect/>
          </a:stretch>
        </p:blipFill>
        <p:spPr>
          <a:xfrm>
            <a:off x="457200" y="4947359"/>
            <a:ext cx="2195909" cy="1644812"/>
          </a:xfrm>
          <a:prstGeom prst="rect">
            <a:avLst/>
          </a:prstGeom>
        </p:spPr>
      </p:pic>
      <p:pic>
        <p:nvPicPr>
          <p:cNvPr id="11" name="Picture 10"/>
          <p:cNvPicPr>
            <a:picLocks noChangeAspect="1"/>
          </p:cNvPicPr>
          <p:nvPr/>
        </p:nvPicPr>
        <p:blipFill>
          <a:blip r:embed="rId5"/>
          <a:stretch>
            <a:fillRect/>
          </a:stretch>
        </p:blipFill>
        <p:spPr>
          <a:xfrm>
            <a:off x="6045200" y="1969277"/>
            <a:ext cx="2425700" cy="2884934"/>
          </a:xfrm>
          <a:prstGeom prst="rect">
            <a:avLst/>
          </a:prstGeom>
        </p:spPr>
      </p:pic>
      <p:pic>
        <p:nvPicPr>
          <p:cNvPr id="12" name="Picture 11"/>
          <p:cNvPicPr>
            <a:picLocks noChangeAspect="1"/>
          </p:cNvPicPr>
          <p:nvPr/>
        </p:nvPicPr>
        <p:blipFill>
          <a:blip r:embed="rId6"/>
          <a:stretch>
            <a:fillRect/>
          </a:stretch>
        </p:blipFill>
        <p:spPr>
          <a:xfrm>
            <a:off x="3670300" y="5113798"/>
            <a:ext cx="1380665" cy="1380665"/>
          </a:xfrm>
          <a:prstGeom prst="rect">
            <a:avLst/>
          </a:prstGeom>
        </p:spPr>
      </p:pic>
      <p:pic>
        <p:nvPicPr>
          <p:cNvPr id="13" name="Picture 12"/>
          <p:cNvPicPr>
            <a:picLocks noChangeAspect="1"/>
          </p:cNvPicPr>
          <p:nvPr/>
        </p:nvPicPr>
        <p:blipFill>
          <a:blip r:embed="rId7"/>
          <a:stretch>
            <a:fillRect/>
          </a:stretch>
        </p:blipFill>
        <p:spPr>
          <a:xfrm>
            <a:off x="5873121" y="4947359"/>
            <a:ext cx="1219200" cy="1627695"/>
          </a:xfrm>
          <a:prstGeom prst="rect">
            <a:avLst/>
          </a:prstGeom>
        </p:spPr>
      </p:pic>
      <p:sp>
        <p:nvSpPr>
          <p:cNvPr id="14" name="Right Arrow 13"/>
          <p:cNvSpPr/>
          <p:nvPr/>
        </p:nvSpPr>
        <p:spPr>
          <a:xfrm>
            <a:off x="2653109" y="5524500"/>
            <a:ext cx="534591" cy="330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5454021" y="5524500"/>
            <a:ext cx="534591" cy="330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1652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4814351" cy="1143000"/>
          </a:xfrm>
        </p:spPr>
        <p:txBody>
          <a:bodyPr/>
          <a:lstStyle/>
          <a:p>
            <a:r>
              <a:rPr lang="en-US" sz="3800" b="1" dirty="0" smtClean="0"/>
              <a:t>Mobile compatible website</a:t>
            </a:r>
            <a:endParaRPr lang="en-US" sz="3800" b="1" dirty="0"/>
          </a:p>
        </p:txBody>
      </p:sp>
      <p:sp>
        <p:nvSpPr>
          <p:cNvPr id="3" name="Text Placeholder 2"/>
          <p:cNvSpPr>
            <a:spLocks noGrp="1"/>
          </p:cNvSpPr>
          <p:nvPr>
            <p:ph type="body" idx="1"/>
          </p:nvPr>
        </p:nvSpPr>
        <p:spPr>
          <a:xfrm>
            <a:off x="457200" y="1713115"/>
            <a:ext cx="8229600" cy="4856095"/>
          </a:xfrm>
        </p:spPr>
        <p:txBody>
          <a:bodyPr/>
          <a:lstStyle/>
          <a:p>
            <a:r>
              <a:rPr lang="en-US" sz="2400" dirty="0" smtClean="0"/>
              <a:t>Responsive design principles</a:t>
            </a:r>
          </a:p>
          <a:p>
            <a:r>
              <a:rPr lang="en-US" sz="2400" dirty="0" smtClean="0"/>
              <a:t>Compatible with all mobile platforms</a:t>
            </a:r>
          </a:p>
          <a:p>
            <a:endParaRPr lang="en-US" sz="2000" dirty="0" smtClean="0"/>
          </a:p>
          <a:p>
            <a:endParaRPr lang="en-US" sz="2000" dirty="0"/>
          </a:p>
          <a:p>
            <a:r>
              <a:rPr lang="en-US" sz="2400" dirty="0" smtClean="0"/>
              <a:t>Benefits</a:t>
            </a:r>
          </a:p>
          <a:p>
            <a:pPr lvl="1"/>
            <a:r>
              <a:rPr lang="en-US" sz="2000" dirty="0" smtClean="0"/>
              <a:t>Improved user experience</a:t>
            </a:r>
          </a:p>
          <a:p>
            <a:pPr lvl="1"/>
            <a:r>
              <a:rPr lang="en-US" sz="2000" dirty="0" smtClean="0"/>
              <a:t>longer visits</a:t>
            </a:r>
          </a:p>
          <a:p>
            <a:pPr lvl="1"/>
            <a:r>
              <a:rPr lang="en-US" sz="2000" dirty="0" smtClean="0"/>
              <a:t>Improved SEO</a:t>
            </a:r>
          </a:p>
          <a:p>
            <a:pPr lvl="1"/>
            <a:r>
              <a:rPr lang="en-US" sz="2000" dirty="0" smtClean="0"/>
              <a:t>Better Brand image</a:t>
            </a:r>
          </a:p>
          <a:p>
            <a:pPr lvl="1"/>
            <a:r>
              <a:rPr lang="en-US" sz="2000" dirty="0" smtClean="0"/>
              <a:t>Competitive advantage</a:t>
            </a:r>
          </a:p>
          <a:p>
            <a:pPr lvl="1"/>
            <a:endParaRPr lang="en-US" sz="1600" dirty="0" smtClean="0"/>
          </a:p>
          <a:p>
            <a:pPr lvl="1"/>
            <a:endParaRPr lang="en-US" sz="1600" dirty="0" smtClean="0"/>
          </a:p>
          <a:p>
            <a:pPr lvl="1"/>
            <a:endParaRPr lang="en-US" sz="1600" dirty="0" smtClean="0"/>
          </a:p>
          <a:p>
            <a:endParaRPr lang="en-US" dirty="0" smtClean="0"/>
          </a:p>
        </p:txBody>
      </p:sp>
      <p:pic>
        <p:nvPicPr>
          <p:cNvPr id="4" name="Picture 3"/>
          <p:cNvPicPr>
            <a:picLocks noChangeAspect="1"/>
          </p:cNvPicPr>
          <p:nvPr/>
        </p:nvPicPr>
        <p:blipFill>
          <a:blip r:embed="rId3"/>
          <a:stretch>
            <a:fillRect/>
          </a:stretch>
        </p:blipFill>
        <p:spPr>
          <a:xfrm>
            <a:off x="4311745" y="2968416"/>
            <a:ext cx="4197860" cy="3018257"/>
          </a:xfrm>
          <a:prstGeom prst="rect">
            <a:avLst/>
          </a:prstGeom>
        </p:spPr>
      </p:pic>
      <p:sp>
        <p:nvSpPr>
          <p:cNvPr id="5" name="Shape 294"/>
          <p:cNvSpPr/>
          <p:nvPr/>
        </p:nvSpPr>
        <p:spPr>
          <a:xfrm>
            <a:off x="5454021" y="195726"/>
            <a:ext cx="3300358" cy="1773551"/>
          </a:xfrm>
          <a:prstGeom prst="rect">
            <a:avLst/>
          </a:prstGeom>
          <a:blipFill>
            <a:blip r:embed="rId4"/>
            <a:stretch>
              <a:fillRect/>
            </a:stretch>
          </a:blipFill>
          <a:ln>
            <a:solidFill>
              <a:srgbClr val="000000"/>
            </a:solidFill>
          </a:ln>
        </p:spPr>
      </p:sp>
    </p:spTree>
    <p:extLst>
      <p:ext uri="{BB962C8B-B14F-4D97-AF65-F5344CB8AC3E}">
        <p14:creationId xmlns:p14="http://schemas.microsoft.com/office/powerpoint/2010/main" val="42855861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4254500" cy="1143000"/>
          </a:xfrm>
        </p:spPr>
        <p:txBody>
          <a:bodyPr/>
          <a:lstStyle/>
          <a:p>
            <a:r>
              <a:rPr lang="en-US" sz="3800" b="1" dirty="0" smtClean="0"/>
              <a:t>Recommendation Prioritization Scores </a:t>
            </a:r>
            <a:endParaRPr lang="en-US" sz="3800" b="1" dirty="0"/>
          </a:p>
        </p:txBody>
      </p:sp>
      <p:graphicFrame>
        <p:nvGraphicFramePr>
          <p:cNvPr id="4" name="Object 3"/>
          <p:cNvGraphicFramePr>
            <a:graphicFrameLocks noChangeAspect="1"/>
          </p:cNvGraphicFramePr>
          <p:nvPr>
            <p:extLst>
              <p:ext uri="{D42A27DB-BD31-4B8C-83A1-F6EECF244321}">
                <p14:modId xmlns:p14="http://schemas.microsoft.com/office/powerpoint/2010/main" val="1707378226"/>
              </p:ext>
            </p:extLst>
          </p:nvPr>
        </p:nvGraphicFramePr>
        <p:xfrm>
          <a:off x="483745" y="2565400"/>
          <a:ext cx="8455909" cy="3558739"/>
        </p:xfrm>
        <a:graphic>
          <a:graphicData uri="http://schemas.openxmlformats.org/presentationml/2006/ole">
            <mc:AlternateContent xmlns:mc="http://schemas.openxmlformats.org/markup-compatibility/2006">
              <mc:Choice xmlns:v="urn:schemas-microsoft-com:vml" Requires="v">
                <p:oleObj spid="_x0000_s2050" name="Worksheet" r:id="rId4" imgW="11074400" imgH="3924300" progId="Excel.Sheet.12">
                  <p:embed/>
                </p:oleObj>
              </mc:Choice>
              <mc:Fallback>
                <p:oleObj name="Worksheet" r:id="rId4" imgW="11074400" imgH="3924300" progId="Excel.Sheet.12">
                  <p:embed/>
                  <p:pic>
                    <p:nvPicPr>
                      <p:cNvPr id="0" name=""/>
                      <p:cNvPicPr/>
                      <p:nvPr/>
                    </p:nvPicPr>
                    <p:blipFill>
                      <a:blip r:embed="rId5"/>
                      <a:stretch>
                        <a:fillRect/>
                      </a:stretch>
                    </p:blipFill>
                    <p:spPr>
                      <a:xfrm>
                        <a:off x="483745" y="2565400"/>
                        <a:ext cx="8455909" cy="3558739"/>
                      </a:xfrm>
                      <a:prstGeom prst="rect">
                        <a:avLst/>
                      </a:prstGeom>
                    </p:spPr>
                  </p:pic>
                </p:oleObj>
              </mc:Fallback>
            </mc:AlternateContent>
          </a:graphicData>
        </a:graphic>
      </p:graphicFrame>
      <p:sp>
        <p:nvSpPr>
          <p:cNvPr id="5" name="Shape 294"/>
          <p:cNvSpPr/>
          <p:nvPr/>
        </p:nvSpPr>
        <p:spPr>
          <a:xfrm>
            <a:off x="5454021" y="195726"/>
            <a:ext cx="3300358" cy="1773551"/>
          </a:xfrm>
          <a:prstGeom prst="rect">
            <a:avLst/>
          </a:prstGeom>
          <a:blipFill>
            <a:blip r:embed="rId6"/>
            <a:stretch>
              <a:fillRect/>
            </a:stretch>
          </a:blipFill>
          <a:ln>
            <a:solidFill>
              <a:srgbClr val="000000"/>
            </a:solidFill>
          </a:ln>
        </p:spPr>
      </p:sp>
    </p:spTree>
    <p:extLst>
      <p:ext uri="{BB962C8B-B14F-4D97-AF65-F5344CB8AC3E}">
        <p14:creationId xmlns:p14="http://schemas.microsoft.com/office/powerpoint/2010/main" val="187262749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7974"/>
            <a:ext cx="4459961" cy="1143000"/>
          </a:xfrm>
        </p:spPr>
        <p:txBody>
          <a:bodyPr/>
          <a:lstStyle/>
          <a:p>
            <a:r>
              <a:rPr lang="en-US" sz="3800" b="1" dirty="0" smtClean="0"/>
              <a:t>Social Media Metrics</a:t>
            </a:r>
            <a:endParaRPr lang="en-US" sz="3800" b="1" dirty="0"/>
          </a:p>
        </p:txBody>
      </p:sp>
      <p:graphicFrame>
        <p:nvGraphicFramePr>
          <p:cNvPr id="6" name="Table 5"/>
          <p:cNvGraphicFramePr>
            <a:graphicFrameLocks noGrp="1"/>
          </p:cNvGraphicFramePr>
          <p:nvPr>
            <p:extLst>
              <p:ext uri="{D42A27DB-BD31-4B8C-83A1-F6EECF244321}">
                <p14:modId xmlns:p14="http://schemas.microsoft.com/office/powerpoint/2010/main" val="401183226"/>
              </p:ext>
            </p:extLst>
          </p:nvPr>
        </p:nvGraphicFramePr>
        <p:xfrm>
          <a:off x="152400" y="2133601"/>
          <a:ext cx="8839200" cy="4439087"/>
        </p:xfrm>
        <a:graphic>
          <a:graphicData uri="http://schemas.openxmlformats.org/drawingml/2006/table">
            <a:tbl>
              <a:tblPr firstRow="1" bandRow="1">
                <a:tableStyleId>{5940675A-B579-460E-94D1-54222C63F5DA}</a:tableStyleId>
              </a:tblPr>
              <a:tblGrid>
                <a:gridCol w="1995441"/>
                <a:gridCol w="3897359"/>
                <a:gridCol w="2946400"/>
              </a:tblGrid>
              <a:tr h="269756">
                <a:tc>
                  <a:txBody>
                    <a:bodyPr/>
                    <a:lstStyle/>
                    <a:p>
                      <a:pPr algn="ctr"/>
                      <a:r>
                        <a:rPr lang="en-US" sz="1600" dirty="0" smtClean="0">
                          <a:latin typeface="Calibri"/>
                          <a:cs typeface="Calibri"/>
                        </a:rPr>
                        <a:t>Awareness</a:t>
                      </a:r>
                      <a:endParaRPr lang="en-US" sz="1600" dirty="0">
                        <a:latin typeface="Calibri"/>
                        <a:cs typeface="Calibri"/>
                      </a:endParaRPr>
                    </a:p>
                  </a:txBody>
                  <a:tcPr>
                    <a:solidFill>
                      <a:srgbClr val="E8B54D"/>
                    </a:solidFill>
                  </a:tcPr>
                </a:tc>
                <a:tc>
                  <a:txBody>
                    <a:bodyPr/>
                    <a:lstStyle/>
                    <a:p>
                      <a:pPr algn="ctr"/>
                      <a:r>
                        <a:rPr lang="en-US" sz="1600" dirty="0" smtClean="0">
                          <a:latin typeface="Calibri"/>
                          <a:cs typeface="Calibri"/>
                        </a:rPr>
                        <a:t>Engagement</a:t>
                      </a:r>
                      <a:endParaRPr lang="en-US" sz="1600" dirty="0">
                        <a:latin typeface="Calibri"/>
                        <a:cs typeface="Calibri"/>
                      </a:endParaRPr>
                    </a:p>
                  </a:txBody>
                  <a:tcPr>
                    <a:solidFill>
                      <a:srgbClr val="E8B54D"/>
                    </a:solidFill>
                  </a:tcPr>
                </a:tc>
                <a:tc>
                  <a:txBody>
                    <a:bodyPr/>
                    <a:lstStyle/>
                    <a:p>
                      <a:pPr algn="ctr"/>
                      <a:r>
                        <a:rPr lang="en-US" sz="1600" dirty="0" smtClean="0">
                          <a:latin typeface="Calibri"/>
                          <a:cs typeface="Calibri"/>
                        </a:rPr>
                        <a:t>Word of Mouth</a:t>
                      </a:r>
                    </a:p>
                  </a:txBody>
                  <a:tcPr>
                    <a:solidFill>
                      <a:srgbClr val="E8B54D"/>
                    </a:solidFill>
                  </a:tcPr>
                </a:tc>
              </a:tr>
              <a:tr h="4103807">
                <a:tc>
                  <a:txBody>
                    <a:bodyPr/>
                    <a:lstStyle/>
                    <a:p>
                      <a:pPr>
                        <a:buFont typeface="Arial" pitchFamily="34" charset="0"/>
                        <a:buChar char="•"/>
                      </a:pPr>
                      <a:r>
                        <a:rPr lang="en-US" sz="1600" dirty="0" smtClean="0">
                          <a:latin typeface="Calibri"/>
                          <a:cs typeface="Calibri"/>
                        </a:rPr>
                        <a:t># of members/fans</a:t>
                      </a:r>
                    </a:p>
                    <a:p>
                      <a:pPr>
                        <a:buFont typeface="Arial" pitchFamily="34" charset="0"/>
                        <a:buChar char="•"/>
                      </a:pPr>
                      <a:r>
                        <a:rPr lang="en-US" sz="1600" baseline="0" dirty="0" smtClean="0">
                          <a:latin typeface="Calibri"/>
                          <a:cs typeface="Calibri"/>
                        </a:rPr>
                        <a:t># of impressions</a:t>
                      </a:r>
                    </a:p>
                    <a:p>
                      <a:pPr>
                        <a:buFont typeface="Arial" pitchFamily="34" charset="0"/>
                        <a:buChar char="•"/>
                      </a:pPr>
                      <a:r>
                        <a:rPr lang="en-US" sz="1600" baseline="0" dirty="0" smtClean="0">
                          <a:latin typeface="Calibri"/>
                          <a:cs typeface="Calibri"/>
                        </a:rPr>
                        <a:t># ratings/reviews</a:t>
                      </a:r>
                    </a:p>
                    <a:p>
                      <a:pPr>
                        <a:buFont typeface="Arial" pitchFamily="34" charset="0"/>
                        <a:buChar char="•"/>
                      </a:pPr>
                      <a:r>
                        <a:rPr lang="en-US" sz="1600" baseline="0" dirty="0" smtClean="0">
                          <a:latin typeface="Calibri"/>
                          <a:cs typeface="Calibri"/>
                        </a:rPr>
                        <a:t># of tweets</a:t>
                      </a:r>
                    </a:p>
                    <a:p>
                      <a:pPr>
                        <a:buFont typeface="Arial" pitchFamily="34" charset="0"/>
                        <a:buChar char="•"/>
                      </a:pPr>
                      <a:r>
                        <a:rPr lang="en-US" sz="1600" baseline="0" dirty="0" smtClean="0">
                          <a:latin typeface="Calibri"/>
                          <a:cs typeface="Calibri"/>
                        </a:rPr>
                        <a:t># of followers</a:t>
                      </a:r>
                    </a:p>
                    <a:p>
                      <a:pPr>
                        <a:buFont typeface="Arial" pitchFamily="34" charset="0"/>
                        <a:buChar char="•"/>
                      </a:pPr>
                      <a:r>
                        <a:rPr lang="en-US" sz="1600" baseline="0" dirty="0" smtClean="0">
                          <a:latin typeface="Calibri"/>
                          <a:cs typeface="Calibri"/>
                        </a:rPr>
                        <a:t># of page views</a:t>
                      </a:r>
                    </a:p>
                    <a:p>
                      <a:pPr>
                        <a:buFont typeface="Arial" pitchFamily="34" charset="0"/>
                        <a:buChar char="•"/>
                      </a:pPr>
                      <a:r>
                        <a:rPr lang="en-US" sz="1600" baseline="0" dirty="0" smtClean="0">
                          <a:latin typeface="Calibri"/>
                          <a:cs typeface="Calibri"/>
                        </a:rPr>
                        <a:t># of visits</a:t>
                      </a:r>
                    </a:p>
                    <a:p>
                      <a:pPr>
                        <a:buFont typeface="Arial" pitchFamily="34" charset="0"/>
                        <a:buChar char="•"/>
                      </a:pPr>
                      <a:r>
                        <a:rPr lang="en-US" sz="1600" baseline="0" dirty="0" smtClean="0">
                          <a:latin typeface="Calibri"/>
                          <a:cs typeface="Calibri"/>
                        </a:rPr>
                        <a:t># of users</a:t>
                      </a:r>
                    </a:p>
                    <a:p>
                      <a:pPr>
                        <a:buFont typeface="Arial" pitchFamily="34" charset="0"/>
                        <a:buChar char="•"/>
                      </a:pPr>
                      <a:r>
                        <a:rPr lang="en-US" sz="1600" baseline="0" dirty="0" smtClean="0">
                          <a:latin typeface="Calibri"/>
                          <a:cs typeface="Calibri"/>
                        </a:rPr>
                        <a:t># of views</a:t>
                      </a:r>
                    </a:p>
                    <a:p>
                      <a:pPr>
                        <a:buFont typeface="Arial" pitchFamily="34" charset="0"/>
                        <a:buChar char="•"/>
                      </a:pPr>
                      <a:r>
                        <a:rPr lang="en-US" sz="1600" baseline="0" dirty="0" smtClean="0">
                          <a:latin typeface="Calibri"/>
                          <a:cs typeface="Calibri"/>
                        </a:rPr>
                        <a:t># of connections</a:t>
                      </a:r>
                    </a:p>
                    <a:p>
                      <a:pPr>
                        <a:buFont typeface="Arial" pitchFamily="34" charset="0"/>
                        <a:buChar char="•"/>
                      </a:pPr>
                      <a:endParaRPr lang="en-US" sz="1600" dirty="0">
                        <a:latin typeface="Calibri"/>
                        <a:cs typeface="Calibri"/>
                      </a:endParaRPr>
                    </a:p>
                  </a:txBody>
                  <a:tcPr/>
                </a:tc>
                <a:tc>
                  <a:txBody>
                    <a:bodyPr/>
                    <a:lstStyle/>
                    <a:p>
                      <a:pPr>
                        <a:buFont typeface="Arial" pitchFamily="34" charset="0"/>
                        <a:buChar char="•"/>
                      </a:pPr>
                      <a:r>
                        <a:rPr lang="en-US" sz="1600" dirty="0" smtClean="0">
                          <a:latin typeface="Calibri"/>
                          <a:cs typeface="Calibri"/>
                        </a:rPr>
                        <a:t># of comments</a:t>
                      </a:r>
                    </a:p>
                    <a:p>
                      <a:pPr>
                        <a:buFont typeface="Arial" pitchFamily="34" charset="0"/>
                        <a:buChar char="•"/>
                      </a:pPr>
                      <a:r>
                        <a:rPr lang="en-US" sz="1600" dirty="0" smtClean="0">
                          <a:latin typeface="Calibri"/>
                          <a:cs typeface="Calibri"/>
                        </a:rPr>
                        <a:t># of active users</a:t>
                      </a:r>
                    </a:p>
                    <a:p>
                      <a:pPr>
                        <a:buFont typeface="Arial" pitchFamily="34" charset="0"/>
                        <a:buChar char="•"/>
                      </a:pPr>
                      <a:r>
                        <a:rPr lang="en-US" sz="1600" dirty="0" smtClean="0">
                          <a:latin typeface="Calibri"/>
                          <a:cs typeface="Calibri"/>
                        </a:rPr>
                        <a:t># of user-generated</a:t>
                      </a:r>
                      <a:r>
                        <a:rPr lang="en-US" sz="1600" baseline="0" dirty="0" smtClean="0">
                          <a:latin typeface="Calibri"/>
                          <a:cs typeface="Calibri"/>
                        </a:rPr>
                        <a:t> items</a:t>
                      </a:r>
                    </a:p>
                    <a:p>
                      <a:pPr>
                        <a:buFont typeface="Arial" pitchFamily="34" charset="0"/>
                        <a:buChar char="•"/>
                      </a:pPr>
                      <a:r>
                        <a:rPr lang="en-US" sz="1600" baseline="0" dirty="0" smtClean="0">
                          <a:latin typeface="Calibri"/>
                          <a:cs typeface="Calibri"/>
                        </a:rPr>
                        <a:t>Rate of activity</a:t>
                      </a:r>
                    </a:p>
                    <a:p>
                      <a:pPr>
                        <a:buFont typeface="Arial" pitchFamily="34" charset="0"/>
                        <a:buChar char="•"/>
                      </a:pPr>
                      <a:r>
                        <a:rPr lang="en-US" sz="1600" baseline="0" dirty="0" smtClean="0">
                          <a:latin typeface="Calibri"/>
                          <a:cs typeface="Calibri"/>
                        </a:rPr>
                        <a:t>Time on site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600" dirty="0" smtClean="0">
                          <a:latin typeface="Calibri"/>
                          <a:cs typeface="Calibri"/>
                        </a:rPr>
                        <a:t>(Likes + Comments + Shares)/Total Fans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600" b="1" dirty="0" smtClean="0">
                          <a:solidFill>
                            <a:srgbClr val="FF0000"/>
                          </a:solidFill>
                          <a:latin typeface="Calibri"/>
                          <a:cs typeface="Calibri"/>
                        </a:rPr>
                        <a:t>Conversion</a:t>
                      </a:r>
                      <a:r>
                        <a:rPr lang="en-US" sz="1600" b="1" baseline="0" dirty="0" smtClean="0">
                          <a:solidFill>
                            <a:srgbClr val="FF0000"/>
                          </a:solidFill>
                          <a:latin typeface="Calibri"/>
                          <a:cs typeface="Calibri"/>
                        </a:rPr>
                        <a:t> rate, Engagement rate, Bounce rate</a:t>
                      </a:r>
                      <a:endParaRPr lang="en-US" sz="1600" b="1" dirty="0" smtClean="0">
                        <a:solidFill>
                          <a:srgbClr val="FF0000"/>
                        </a:solidFill>
                        <a:latin typeface="Calibri"/>
                        <a:cs typeface="Calibri"/>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600" baseline="0" dirty="0" smtClean="0">
                          <a:latin typeface="Calibri"/>
                          <a:cs typeface="Calibri"/>
                        </a:rPr>
                        <a:t>Company comments/Total comments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600" baseline="0" dirty="0" smtClean="0">
                          <a:latin typeface="Calibri"/>
                          <a:cs typeface="Calibri"/>
                        </a:rPr>
                        <a:t>Network density</a:t>
                      </a:r>
                    </a:p>
                    <a:p>
                      <a:pPr>
                        <a:buFont typeface="Arial" pitchFamily="34" charset="0"/>
                        <a:buChar char="•"/>
                      </a:pPr>
                      <a:r>
                        <a:rPr lang="en-US" sz="1600" baseline="0" dirty="0" smtClean="0">
                          <a:latin typeface="Calibri"/>
                          <a:cs typeface="Calibri"/>
                        </a:rPr>
                        <a:t># of responses to polls, </a:t>
                      </a:r>
                    </a:p>
                    <a:p>
                      <a:pPr>
                        <a:buFont typeface="Arial" pitchFamily="34" charset="0"/>
                        <a:buNone/>
                      </a:pPr>
                      <a:r>
                        <a:rPr lang="en-US" sz="1600" baseline="0" dirty="0" smtClean="0">
                          <a:latin typeface="Calibri"/>
                          <a:cs typeface="Calibri"/>
                        </a:rPr>
                        <a:t>    contests, surveys, etc.</a:t>
                      </a:r>
                    </a:p>
                    <a:p>
                      <a:pPr>
                        <a:buFont typeface="Arial" pitchFamily="34" charset="0"/>
                        <a:buNone/>
                      </a:pPr>
                      <a:r>
                        <a:rPr lang="en-US" sz="1600" baseline="0" dirty="0" smtClean="0">
                          <a:latin typeface="Calibri"/>
                          <a:cs typeface="Calibri"/>
                        </a:rPr>
                        <a:t># of @replies</a:t>
                      </a:r>
                    </a:p>
                    <a:p>
                      <a:pPr>
                        <a:buFont typeface="Arial" pitchFamily="34" charset="0"/>
                        <a:buNone/>
                      </a:pPr>
                      <a:r>
                        <a:rPr lang="en-US" sz="1600" b="1" baseline="0" dirty="0" smtClean="0">
                          <a:solidFill>
                            <a:srgbClr val="FF0000"/>
                          </a:solidFill>
                          <a:latin typeface="Calibri"/>
                          <a:cs typeface="Calibri"/>
                        </a:rPr>
                        <a:t>Sentiment Analysis (Positive, Negative, Neutral)</a:t>
                      </a:r>
                      <a:endParaRPr lang="en-US" sz="1600" baseline="0" dirty="0" smtClean="0">
                        <a:latin typeface="Calibri"/>
                        <a:cs typeface="Calibri"/>
                      </a:endParaRPr>
                    </a:p>
                    <a:p>
                      <a:pPr>
                        <a:buFont typeface="Arial" pitchFamily="34" charset="0"/>
                        <a:buNone/>
                      </a:pPr>
                      <a:endParaRPr lang="en-US" sz="1600" dirty="0" smtClean="0">
                        <a:latin typeface="Calibri"/>
                        <a:cs typeface="Calibri"/>
                      </a:endParaRPr>
                    </a:p>
                  </a:txBody>
                  <a:tcPr/>
                </a:tc>
                <a:tc>
                  <a:txBody>
                    <a:bodyPr/>
                    <a:lstStyle/>
                    <a:p>
                      <a:pPr>
                        <a:buFont typeface="Arial" pitchFamily="34" charset="0"/>
                        <a:buChar char="•"/>
                      </a:pPr>
                      <a:r>
                        <a:rPr lang="en-US" sz="1600" dirty="0" smtClean="0">
                          <a:latin typeface="Calibri"/>
                          <a:cs typeface="Calibri"/>
                        </a:rPr>
                        <a:t># times appearing in friend’s </a:t>
                      </a:r>
                    </a:p>
                    <a:p>
                      <a:pPr>
                        <a:buFont typeface="Arial" pitchFamily="34" charset="0"/>
                        <a:buNone/>
                      </a:pPr>
                      <a:r>
                        <a:rPr lang="en-US" sz="1600" baseline="0" dirty="0" smtClean="0">
                          <a:latin typeface="Calibri"/>
                          <a:cs typeface="Calibri"/>
                        </a:rPr>
                        <a:t>  </a:t>
                      </a:r>
                      <a:r>
                        <a:rPr lang="en-US" sz="1600" dirty="0" smtClean="0">
                          <a:latin typeface="Calibri"/>
                          <a:cs typeface="Calibri"/>
                        </a:rPr>
                        <a:t>timeline</a:t>
                      </a:r>
                    </a:p>
                    <a:p>
                      <a:pPr>
                        <a:buFont typeface="Arial" pitchFamily="34" charset="0"/>
                        <a:buChar char="•"/>
                      </a:pPr>
                      <a:r>
                        <a:rPr lang="en-US" sz="1600" dirty="0" smtClean="0">
                          <a:latin typeface="Calibri"/>
                          <a:cs typeface="Calibri"/>
                        </a:rPr>
                        <a:t># posts on wall</a:t>
                      </a:r>
                    </a:p>
                    <a:p>
                      <a:pPr>
                        <a:buFont typeface="Arial" pitchFamily="34" charset="0"/>
                        <a:buChar char="•"/>
                      </a:pPr>
                      <a:r>
                        <a:rPr lang="en-US" sz="1600" dirty="0" smtClean="0">
                          <a:latin typeface="Calibri"/>
                          <a:cs typeface="Calibri"/>
                        </a:rPr>
                        <a:t># reposts</a:t>
                      </a:r>
                    </a:p>
                    <a:p>
                      <a:pPr>
                        <a:buFont typeface="Arial" pitchFamily="34" charset="0"/>
                        <a:buChar char="•"/>
                      </a:pPr>
                      <a:r>
                        <a:rPr lang="en-US" sz="1600" dirty="0" smtClean="0">
                          <a:latin typeface="Calibri"/>
                          <a:cs typeface="Calibri"/>
                        </a:rPr>
                        <a:t># of responses to friend referral </a:t>
                      </a:r>
                    </a:p>
                    <a:p>
                      <a:pPr>
                        <a:buFont typeface="Arial" pitchFamily="34" charset="0"/>
                        <a:buNone/>
                      </a:pPr>
                      <a:r>
                        <a:rPr lang="en-US" sz="1600" baseline="0" dirty="0" smtClean="0">
                          <a:latin typeface="Calibri"/>
                          <a:cs typeface="Calibri"/>
                        </a:rPr>
                        <a:t>   </a:t>
                      </a:r>
                      <a:r>
                        <a:rPr lang="en-US" sz="1600" dirty="0" smtClean="0">
                          <a:latin typeface="Calibri"/>
                          <a:cs typeface="Calibri"/>
                        </a:rPr>
                        <a:t>invitations</a:t>
                      </a:r>
                    </a:p>
                    <a:p>
                      <a:pPr>
                        <a:buFont typeface="Arial" pitchFamily="34" charset="0"/>
                        <a:buChar char="•"/>
                      </a:pPr>
                      <a:r>
                        <a:rPr lang="en-US" sz="1600" dirty="0" smtClean="0">
                          <a:latin typeface="Calibri"/>
                          <a:cs typeface="Calibri"/>
                        </a:rPr>
                        <a:t># of likes on friends’ feeds</a:t>
                      </a:r>
                    </a:p>
                    <a:p>
                      <a:pPr>
                        <a:buFont typeface="Arial" pitchFamily="34" charset="0"/>
                        <a:buChar char="•"/>
                      </a:pPr>
                      <a:r>
                        <a:rPr lang="en-US" sz="1600" b="1" dirty="0" smtClean="0">
                          <a:solidFill>
                            <a:srgbClr val="FF0000"/>
                          </a:solidFill>
                          <a:latin typeface="Calibri"/>
                          <a:cs typeface="Calibri"/>
                        </a:rPr>
                        <a:t>Influence, reach scores</a:t>
                      </a:r>
                    </a:p>
                    <a:p>
                      <a:pPr>
                        <a:buFont typeface="Arial" pitchFamily="34" charset="0"/>
                        <a:buChar char="•"/>
                      </a:pPr>
                      <a:r>
                        <a:rPr lang="en-US" sz="1600" dirty="0" smtClean="0">
                          <a:latin typeface="Calibri"/>
                          <a:cs typeface="Calibri"/>
                        </a:rPr>
                        <a:t># of re-tweets</a:t>
                      </a:r>
                    </a:p>
                    <a:p>
                      <a:pPr>
                        <a:buFont typeface="Arial" pitchFamily="34" charset="0"/>
                        <a:buChar char="•"/>
                      </a:pPr>
                      <a:r>
                        <a:rPr lang="en-US" sz="1600" dirty="0" smtClean="0">
                          <a:latin typeface="Calibri"/>
                          <a:cs typeface="Calibri"/>
                        </a:rPr>
                        <a:t># of shares</a:t>
                      </a:r>
                    </a:p>
                    <a:p>
                      <a:pPr>
                        <a:buFont typeface="Arial" pitchFamily="34" charset="0"/>
                        <a:buChar char="•"/>
                      </a:pPr>
                      <a:r>
                        <a:rPr lang="en-US" sz="1600" b="1" dirty="0" smtClean="0">
                          <a:solidFill>
                            <a:srgbClr val="FF0000"/>
                          </a:solidFill>
                          <a:latin typeface="Calibri"/>
                          <a:cs typeface="Calibri"/>
                        </a:rPr>
                        <a:t>Measure Share of Voice(SOV)</a:t>
                      </a:r>
                    </a:p>
                    <a:p>
                      <a:pPr>
                        <a:buFont typeface="Arial" pitchFamily="34" charset="0"/>
                        <a:buChar char="•"/>
                      </a:pPr>
                      <a:r>
                        <a:rPr lang="en-US" sz="1600" b="1" dirty="0" smtClean="0">
                          <a:solidFill>
                            <a:srgbClr val="FF0000"/>
                          </a:solidFill>
                          <a:latin typeface="Calibri"/>
                          <a:cs typeface="Calibri"/>
                        </a:rPr>
                        <a:t>Brand mentions</a:t>
                      </a:r>
                      <a:r>
                        <a:rPr lang="en-US" sz="1600" b="1" baseline="0" dirty="0" smtClean="0">
                          <a:solidFill>
                            <a:srgbClr val="FF0000"/>
                          </a:solidFill>
                          <a:latin typeface="Calibri"/>
                          <a:cs typeface="Calibri"/>
                        </a:rPr>
                        <a:t> on social media</a:t>
                      </a:r>
                      <a:endParaRPr lang="en-US" sz="1600" b="1" dirty="0" smtClean="0">
                        <a:solidFill>
                          <a:srgbClr val="FF0000"/>
                        </a:solidFill>
                        <a:latin typeface="Calibri"/>
                        <a:cs typeface="Calibri"/>
                      </a:endParaRPr>
                    </a:p>
                    <a:p>
                      <a:pPr>
                        <a:buFont typeface="Arial" pitchFamily="34" charset="0"/>
                        <a:buChar char="•"/>
                      </a:pPr>
                      <a:endParaRPr lang="en-US" sz="1600" dirty="0" smtClean="0">
                        <a:latin typeface="Calibri"/>
                        <a:cs typeface="Calibri"/>
                      </a:endParaRPr>
                    </a:p>
                    <a:p>
                      <a:pPr>
                        <a:buFont typeface="Arial" pitchFamily="34" charset="0"/>
                        <a:buNone/>
                      </a:pPr>
                      <a:endParaRPr lang="en-US" sz="1600" dirty="0">
                        <a:latin typeface="Calibri"/>
                        <a:cs typeface="Calibri"/>
                      </a:endParaRPr>
                    </a:p>
                  </a:txBody>
                  <a:tcPr/>
                </a:tc>
              </a:tr>
            </a:tbl>
          </a:graphicData>
        </a:graphic>
      </p:graphicFrame>
      <p:sp>
        <p:nvSpPr>
          <p:cNvPr id="51" name="Shape 294"/>
          <p:cNvSpPr/>
          <p:nvPr/>
        </p:nvSpPr>
        <p:spPr>
          <a:xfrm>
            <a:off x="5454021" y="195726"/>
            <a:ext cx="3300358" cy="1773551"/>
          </a:xfrm>
          <a:prstGeom prst="rect">
            <a:avLst/>
          </a:prstGeom>
          <a:blipFill>
            <a:blip r:embed="rId3"/>
            <a:stretch>
              <a:fillRect/>
            </a:stretch>
          </a:blipFill>
          <a:ln>
            <a:solidFill>
              <a:srgbClr val="000000"/>
            </a:solidFill>
          </a:ln>
        </p:spPr>
      </p:sp>
    </p:spTree>
    <p:extLst>
      <p:ext uri="{BB962C8B-B14F-4D97-AF65-F5344CB8AC3E}">
        <p14:creationId xmlns:p14="http://schemas.microsoft.com/office/powerpoint/2010/main" val="16116790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374054791"/>
              </p:ext>
            </p:extLst>
          </p:nvPr>
        </p:nvGraphicFramePr>
        <p:xfrm>
          <a:off x="-1491318" y="1841500"/>
          <a:ext cx="8565218" cy="4426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1"/>
          <p:cNvSpPr>
            <a:spLocks noGrp="1"/>
          </p:cNvSpPr>
          <p:nvPr>
            <p:ph type="title"/>
          </p:nvPr>
        </p:nvSpPr>
        <p:spPr>
          <a:xfrm>
            <a:off x="457200" y="274637"/>
            <a:ext cx="4459961" cy="1143000"/>
          </a:xfrm>
        </p:spPr>
        <p:txBody>
          <a:bodyPr/>
          <a:lstStyle/>
          <a:p>
            <a:r>
              <a:rPr lang="en-US" sz="3800" b="1" dirty="0" smtClean="0"/>
              <a:t>Social Media ROI Metrics</a:t>
            </a:r>
            <a:endParaRPr lang="en-US" sz="3800" b="1" dirty="0"/>
          </a:p>
        </p:txBody>
      </p:sp>
      <p:pic>
        <p:nvPicPr>
          <p:cNvPr id="2" name="Picture 1"/>
          <p:cNvPicPr>
            <a:picLocks noChangeAspect="1"/>
          </p:cNvPicPr>
          <p:nvPr/>
        </p:nvPicPr>
        <p:blipFill>
          <a:blip r:embed="rId8"/>
          <a:stretch>
            <a:fillRect/>
          </a:stretch>
        </p:blipFill>
        <p:spPr>
          <a:xfrm>
            <a:off x="5454021" y="1969276"/>
            <a:ext cx="3300358" cy="2106727"/>
          </a:xfrm>
          <a:prstGeom prst="rect">
            <a:avLst/>
          </a:prstGeom>
          <a:ln>
            <a:solidFill>
              <a:schemeClr val="tx1"/>
            </a:solidFill>
          </a:ln>
        </p:spPr>
      </p:pic>
      <p:sp>
        <p:nvSpPr>
          <p:cNvPr id="6" name="Shape 294"/>
          <p:cNvSpPr/>
          <p:nvPr/>
        </p:nvSpPr>
        <p:spPr>
          <a:xfrm>
            <a:off x="5454021" y="195726"/>
            <a:ext cx="3300358" cy="1773551"/>
          </a:xfrm>
          <a:prstGeom prst="rect">
            <a:avLst/>
          </a:prstGeom>
          <a:blipFill>
            <a:blip r:embed="rId9"/>
            <a:stretch>
              <a:fillRect/>
            </a:stretch>
          </a:blipFill>
          <a:ln>
            <a:solidFill>
              <a:srgbClr val="000000"/>
            </a:solidFill>
          </a:ln>
        </p:spPr>
      </p:sp>
    </p:spTree>
    <p:extLst>
      <p:ext uri="{BB962C8B-B14F-4D97-AF65-F5344CB8AC3E}">
        <p14:creationId xmlns:p14="http://schemas.microsoft.com/office/powerpoint/2010/main" val="22120167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457200" y="274637"/>
            <a:ext cx="5372315" cy="1143000"/>
          </a:xfrm>
          <a:prstGeom prst="rect">
            <a:avLst/>
          </a:prstGeom>
          <a:noFill/>
          <a:ln>
            <a:noFill/>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 sz="3800" b="1" i="0" u="none" strike="noStrike" cap="none" baseline="0">
                <a:solidFill>
                  <a:schemeClr val="dk1"/>
                </a:solidFill>
                <a:latin typeface="Calibri"/>
                <a:ea typeface="Calibri"/>
                <a:cs typeface="Calibri"/>
                <a:sym typeface="Calibri"/>
              </a:rPr>
              <a:t>Why ?</a:t>
            </a:r>
          </a:p>
        </p:txBody>
      </p:sp>
      <p:sp>
        <p:nvSpPr>
          <p:cNvPr id="132" name="Shape 132"/>
          <p:cNvSpPr txBox="1"/>
          <p:nvPr/>
        </p:nvSpPr>
        <p:spPr>
          <a:xfrm>
            <a:off x="8632600" y="6821778"/>
            <a:ext cx="412500" cy="421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baseline="0">
                <a:solidFill>
                  <a:srgbClr val="000000"/>
                </a:solidFill>
                <a:latin typeface="Arial"/>
                <a:ea typeface="Arial"/>
                <a:cs typeface="Arial"/>
                <a:sym typeface="Arial"/>
                <a:rtl val="0"/>
              </a:rPr>
              <a:t>2</a:t>
            </a:r>
          </a:p>
        </p:txBody>
      </p:sp>
      <p:sp>
        <p:nvSpPr>
          <p:cNvPr id="134" name="Shape 134"/>
          <p:cNvSpPr/>
          <p:nvPr/>
        </p:nvSpPr>
        <p:spPr>
          <a:xfrm>
            <a:off x="365760" y="1994104"/>
            <a:ext cx="320038" cy="320038"/>
          </a:xfrm>
          <a:prstGeom prst="ellipse">
            <a:avLst/>
          </a:prstGeom>
          <a:solidFill>
            <a:srgbClr val="CC9A18"/>
          </a:solidFill>
          <a:ln w="19050" cap="flat">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1" dirty="0">
                <a:latin typeface="Calibri"/>
                <a:cs typeface="Calibri"/>
              </a:rPr>
              <a:t>1</a:t>
            </a:r>
            <a:endParaRPr lang="en" sz="2000" b="1" i="0" u="none" strike="noStrike" cap="none" baseline="0" dirty="0">
              <a:solidFill>
                <a:srgbClr val="000000"/>
              </a:solidFill>
              <a:latin typeface="Calibri"/>
              <a:ea typeface="Arial"/>
              <a:cs typeface="Calibri"/>
              <a:sym typeface="Arial"/>
              <a:rtl val="0"/>
            </a:endParaRPr>
          </a:p>
        </p:txBody>
      </p:sp>
      <p:sp>
        <p:nvSpPr>
          <p:cNvPr id="135" name="Shape 135"/>
          <p:cNvSpPr/>
          <p:nvPr/>
        </p:nvSpPr>
        <p:spPr>
          <a:xfrm>
            <a:off x="365760" y="2664511"/>
            <a:ext cx="320038" cy="320038"/>
          </a:xfrm>
          <a:prstGeom prst="ellipse">
            <a:avLst/>
          </a:prstGeom>
          <a:solidFill>
            <a:srgbClr val="CC9A18"/>
          </a:solidFill>
          <a:ln w="19050" cap="flat">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1" dirty="0">
                <a:latin typeface="Calibri"/>
                <a:cs typeface="Calibri"/>
              </a:rPr>
              <a:t>2</a:t>
            </a:r>
            <a:endParaRPr lang="en" sz="2000" b="1" i="0" u="none" strike="noStrike" cap="none" baseline="0" dirty="0">
              <a:solidFill>
                <a:srgbClr val="000000"/>
              </a:solidFill>
              <a:latin typeface="Calibri"/>
              <a:ea typeface="Arial"/>
              <a:cs typeface="Calibri"/>
              <a:sym typeface="Arial"/>
              <a:rtl val="0"/>
            </a:endParaRPr>
          </a:p>
        </p:txBody>
      </p:sp>
      <p:sp>
        <p:nvSpPr>
          <p:cNvPr id="136" name="Shape 136"/>
          <p:cNvSpPr/>
          <p:nvPr/>
        </p:nvSpPr>
        <p:spPr>
          <a:xfrm>
            <a:off x="365760" y="3389906"/>
            <a:ext cx="320038" cy="320038"/>
          </a:xfrm>
          <a:prstGeom prst="ellipse">
            <a:avLst/>
          </a:prstGeom>
          <a:solidFill>
            <a:srgbClr val="CC9A18"/>
          </a:solidFill>
          <a:ln w="19050" cap="flat">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1" dirty="0">
                <a:latin typeface="Calibri"/>
                <a:cs typeface="Calibri"/>
              </a:rPr>
              <a:t>3</a:t>
            </a:r>
            <a:endParaRPr lang="en" sz="2000" b="1" i="0" u="none" strike="noStrike" cap="none" baseline="0" dirty="0">
              <a:solidFill>
                <a:srgbClr val="000000"/>
              </a:solidFill>
              <a:latin typeface="Calibri"/>
              <a:ea typeface="Arial"/>
              <a:cs typeface="Calibri"/>
              <a:sym typeface="Arial"/>
              <a:rtl val="0"/>
            </a:endParaRPr>
          </a:p>
        </p:txBody>
      </p:sp>
      <p:sp>
        <p:nvSpPr>
          <p:cNvPr id="137" name="Shape 137"/>
          <p:cNvSpPr/>
          <p:nvPr/>
        </p:nvSpPr>
        <p:spPr>
          <a:xfrm>
            <a:off x="673795" y="1915193"/>
            <a:ext cx="7615994" cy="707886"/>
          </a:xfrm>
          <a:prstGeom prst="rect">
            <a:avLst/>
          </a:prstGeom>
          <a:noFill/>
          <a:ln>
            <a:noFill/>
          </a:ln>
        </p:spPr>
        <p:txBody>
          <a:bodyPr lIns="91425" tIns="45700" rIns="91425" bIns="45700" anchor="t" anchorCtr="0">
            <a:noAutofit/>
          </a:bodyPr>
          <a:lstStyle/>
          <a:p>
            <a:pPr marL="101600" marR="0" lvl="0" indent="0" algn="just" rtl="0">
              <a:lnSpc>
                <a:spcPct val="100000"/>
              </a:lnSpc>
              <a:spcBef>
                <a:spcPts val="400"/>
              </a:spcBef>
              <a:spcAft>
                <a:spcPts val="0"/>
              </a:spcAft>
              <a:buClr>
                <a:srgbClr val="000000"/>
              </a:buClr>
              <a:buSzPct val="25000"/>
              <a:buFont typeface="Calibri"/>
              <a:buNone/>
            </a:pPr>
            <a:r>
              <a:rPr lang="en-US" sz="2000" dirty="0" smtClean="0">
                <a:latin typeface="Calibri"/>
                <a:ea typeface="Calibri"/>
                <a:cs typeface="Calibri"/>
                <a:sym typeface="Calibri"/>
              </a:rPr>
              <a:t>No engagement </a:t>
            </a:r>
            <a:r>
              <a:rPr lang="en" sz="2000" b="0" i="0" u="none" strike="noStrike" cap="none" baseline="0" dirty="0" smtClean="0">
                <a:solidFill>
                  <a:srgbClr val="000000"/>
                </a:solidFill>
                <a:latin typeface="Calibri"/>
                <a:ea typeface="Calibri"/>
                <a:cs typeface="Calibri"/>
                <a:sym typeface="Calibri"/>
                <a:rtl val="0"/>
              </a:rPr>
              <a:t>on </a:t>
            </a:r>
            <a:r>
              <a:rPr lang="en" sz="2000" b="0" i="0" u="none" strike="noStrike" cap="none" baseline="0" dirty="0">
                <a:solidFill>
                  <a:srgbClr val="000000"/>
                </a:solidFill>
                <a:latin typeface="Calibri"/>
                <a:ea typeface="Calibri"/>
                <a:cs typeface="Calibri"/>
                <a:sym typeface="Calibri"/>
                <a:rtl val="0"/>
              </a:rPr>
              <a:t>Muvarde website</a:t>
            </a:r>
          </a:p>
        </p:txBody>
      </p:sp>
      <p:sp>
        <p:nvSpPr>
          <p:cNvPr id="138" name="Shape 138"/>
          <p:cNvSpPr/>
          <p:nvPr/>
        </p:nvSpPr>
        <p:spPr>
          <a:xfrm>
            <a:off x="652867" y="2580724"/>
            <a:ext cx="3481687" cy="707886"/>
          </a:xfrm>
          <a:prstGeom prst="rect">
            <a:avLst/>
          </a:prstGeom>
          <a:noFill/>
          <a:ln>
            <a:noFill/>
          </a:ln>
        </p:spPr>
        <p:txBody>
          <a:bodyPr lIns="91425" tIns="45700" rIns="91425" bIns="45700" anchor="t" anchorCtr="0">
            <a:noAutofit/>
          </a:bodyPr>
          <a:lstStyle/>
          <a:p>
            <a:pPr marL="101600" marR="0" lvl="0" indent="0" algn="just" rtl="0">
              <a:lnSpc>
                <a:spcPct val="100000"/>
              </a:lnSpc>
              <a:spcBef>
                <a:spcPts val="400"/>
              </a:spcBef>
              <a:spcAft>
                <a:spcPts val="0"/>
              </a:spcAft>
              <a:buClr>
                <a:srgbClr val="000000"/>
              </a:buClr>
              <a:buSzPct val="25000"/>
              <a:buFont typeface="Calibri"/>
              <a:buNone/>
            </a:pPr>
            <a:r>
              <a:rPr lang="en-US" sz="2000" dirty="0">
                <a:latin typeface="Calibri"/>
                <a:ea typeface="Calibri"/>
                <a:cs typeface="Calibri"/>
                <a:sym typeface="Calibri"/>
              </a:rPr>
              <a:t>B</a:t>
            </a:r>
            <a:r>
              <a:rPr lang="en" sz="2000" b="0" i="0" u="none" strike="noStrike" cap="none" baseline="0" dirty="0" smtClean="0">
                <a:solidFill>
                  <a:srgbClr val="000000"/>
                </a:solidFill>
                <a:latin typeface="Calibri"/>
                <a:ea typeface="Calibri"/>
                <a:cs typeface="Calibri"/>
                <a:sym typeface="Calibri"/>
                <a:rtl val="0"/>
              </a:rPr>
              <a:t>oost </a:t>
            </a:r>
            <a:r>
              <a:rPr lang="en" sz="2000" b="0" i="0" u="none" strike="noStrike" cap="none" baseline="0" dirty="0">
                <a:solidFill>
                  <a:srgbClr val="000000"/>
                </a:solidFill>
                <a:latin typeface="Calibri"/>
                <a:ea typeface="Calibri"/>
                <a:cs typeface="Calibri"/>
                <a:sym typeface="Calibri"/>
                <a:rtl val="0"/>
              </a:rPr>
              <a:t>sales</a:t>
            </a:r>
          </a:p>
        </p:txBody>
      </p:sp>
      <p:sp>
        <p:nvSpPr>
          <p:cNvPr id="139" name="Shape 139"/>
          <p:cNvSpPr/>
          <p:nvPr/>
        </p:nvSpPr>
        <p:spPr>
          <a:xfrm>
            <a:off x="653109" y="3245342"/>
            <a:ext cx="4190221" cy="707886"/>
          </a:xfrm>
          <a:prstGeom prst="rect">
            <a:avLst/>
          </a:prstGeom>
          <a:noFill/>
          <a:ln>
            <a:noFill/>
          </a:ln>
        </p:spPr>
        <p:txBody>
          <a:bodyPr lIns="91425" tIns="45700" rIns="91425" bIns="45700" anchor="t" anchorCtr="0">
            <a:noAutofit/>
          </a:bodyPr>
          <a:lstStyle/>
          <a:p>
            <a:pPr marL="101600" marR="0" lvl="0" indent="0" algn="just" rtl="0">
              <a:lnSpc>
                <a:spcPct val="100000"/>
              </a:lnSpc>
              <a:spcBef>
                <a:spcPts val="400"/>
              </a:spcBef>
              <a:spcAft>
                <a:spcPts val="0"/>
              </a:spcAft>
              <a:buClr>
                <a:srgbClr val="000000"/>
              </a:buClr>
              <a:buSzPct val="25000"/>
              <a:buFont typeface="Calibri"/>
              <a:buNone/>
            </a:pPr>
            <a:r>
              <a:rPr lang="en-US" sz="2000" dirty="0" smtClean="0">
                <a:latin typeface="Calibri"/>
                <a:ea typeface="Calibri"/>
                <a:cs typeface="Calibri"/>
                <a:sym typeface="Calibri"/>
              </a:rPr>
              <a:t>Muvarde’s online c</a:t>
            </a:r>
            <a:r>
              <a:rPr lang="en" sz="2000" b="0" i="0" u="none" strike="noStrike" cap="none" baseline="0" dirty="0" smtClean="0">
                <a:solidFill>
                  <a:srgbClr val="000000"/>
                </a:solidFill>
                <a:latin typeface="Calibri"/>
                <a:ea typeface="Calibri"/>
                <a:cs typeface="Calibri"/>
                <a:sym typeface="Calibri"/>
                <a:rtl val="0"/>
              </a:rPr>
              <a:t>ommunication </a:t>
            </a:r>
            <a:r>
              <a:rPr lang="en-US" sz="2000" dirty="0" smtClean="0">
                <a:latin typeface="Calibri"/>
                <a:ea typeface="Calibri"/>
                <a:cs typeface="Calibri"/>
                <a:sym typeface="Calibri"/>
              </a:rPr>
              <a:t>is a monologue </a:t>
            </a:r>
            <a:endParaRPr lang="en" sz="2000" b="0" i="0" u="none" strike="noStrike" cap="none" baseline="0" dirty="0">
              <a:solidFill>
                <a:srgbClr val="000000"/>
              </a:solidFill>
              <a:latin typeface="Calibri"/>
              <a:ea typeface="Calibri"/>
              <a:cs typeface="Calibri"/>
              <a:sym typeface="Calibri"/>
              <a:rtl val="0"/>
            </a:endParaRPr>
          </a:p>
        </p:txBody>
      </p:sp>
      <p:sp>
        <p:nvSpPr>
          <p:cNvPr id="140" name="Shape 140"/>
          <p:cNvSpPr/>
          <p:nvPr/>
        </p:nvSpPr>
        <p:spPr>
          <a:xfrm>
            <a:off x="621879" y="4021520"/>
            <a:ext cx="4516776" cy="707886"/>
          </a:xfrm>
          <a:prstGeom prst="rect">
            <a:avLst/>
          </a:prstGeom>
          <a:noFill/>
          <a:ln>
            <a:noFill/>
          </a:ln>
        </p:spPr>
        <p:txBody>
          <a:bodyPr lIns="91425" tIns="45700" rIns="91425" bIns="45700" anchor="t" anchorCtr="0">
            <a:noAutofit/>
          </a:bodyPr>
          <a:lstStyle/>
          <a:p>
            <a:pPr marL="101600" algn="just">
              <a:spcBef>
                <a:spcPts val="400"/>
              </a:spcBef>
              <a:buClr>
                <a:srgbClr val="000000"/>
              </a:buClr>
              <a:buSzPct val="25000"/>
            </a:pPr>
            <a:r>
              <a:rPr lang="en-US" sz="2000" dirty="0">
                <a:latin typeface="Calibri"/>
                <a:ea typeface="Calibri"/>
                <a:cs typeface="Calibri"/>
                <a:sym typeface="Calibri"/>
              </a:rPr>
              <a:t>C</a:t>
            </a:r>
            <a:r>
              <a:rPr lang="en" sz="2000" b="0" i="0" u="none" strike="noStrike" cap="none" baseline="0" dirty="0" smtClean="0">
                <a:solidFill>
                  <a:srgbClr val="000000"/>
                </a:solidFill>
                <a:latin typeface="Calibri"/>
                <a:ea typeface="Calibri"/>
                <a:cs typeface="Calibri"/>
                <a:sym typeface="Calibri"/>
                <a:rtl val="0"/>
              </a:rPr>
              <a:t>reate </a:t>
            </a:r>
            <a:r>
              <a:rPr lang="en" sz="2000" b="0" i="0" u="none" strike="noStrike" cap="none" baseline="0" dirty="0">
                <a:solidFill>
                  <a:srgbClr val="000000"/>
                </a:solidFill>
                <a:latin typeface="Calibri"/>
                <a:ea typeface="Calibri"/>
                <a:cs typeface="Calibri"/>
                <a:sym typeface="Calibri"/>
                <a:rtl val="0"/>
              </a:rPr>
              <a:t>brand awareness </a:t>
            </a:r>
            <a:r>
              <a:rPr lang="en" sz="2000" b="0" i="0" u="none" strike="noStrike" cap="none" baseline="0" dirty="0" smtClean="0">
                <a:solidFill>
                  <a:srgbClr val="000000"/>
                </a:solidFill>
                <a:latin typeface="Calibri"/>
                <a:ea typeface="Calibri"/>
                <a:cs typeface="Calibri"/>
                <a:sym typeface="Calibri"/>
                <a:rtl val="0"/>
              </a:rPr>
              <a:t>and</a:t>
            </a:r>
            <a:r>
              <a:rPr lang="en-US" sz="2000" b="0" i="0" u="none" strike="noStrike" cap="none" baseline="0" dirty="0" smtClean="0">
                <a:solidFill>
                  <a:srgbClr val="000000"/>
                </a:solidFill>
                <a:latin typeface="Calibri"/>
                <a:ea typeface="Calibri"/>
                <a:cs typeface="Calibri"/>
                <a:sym typeface="Calibri"/>
                <a:rtl val="0"/>
              </a:rPr>
              <a:t> an </a:t>
            </a:r>
            <a:r>
              <a:rPr lang="en" sz="2000" b="0" i="0" u="none" strike="noStrike" cap="none" baseline="0" dirty="0" smtClean="0">
                <a:solidFill>
                  <a:srgbClr val="000000"/>
                </a:solidFill>
                <a:latin typeface="Calibri"/>
                <a:ea typeface="Calibri"/>
                <a:cs typeface="Calibri"/>
                <a:sym typeface="Calibri"/>
                <a:rtl val="0"/>
              </a:rPr>
              <a:t> </a:t>
            </a:r>
            <a:r>
              <a:rPr lang="en-US" sz="2000" dirty="0" smtClean="0">
                <a:latin typeface="Calibri"/>
                <a:ea typeface="Calibri"/>
                <a:cs typeface="Calibri"/>
                <a:sym typeface="Calibri"/>
              </a:rPr>
              <a:t>online </a:t>
            </a:r>
            <a:r>
              <a:rPr lang="en" sz="2000" b="0" i="0" u="none" strike="noStrike" cap="none" baseline="0" dirty="0" smtClean="0">
                <a:solidFill>
                  <a:srgbClr val="000000"/>
                </a:solidFill>
                <a:latin typeface="Calibri"/>
                <a:ea typeface="Calibri"/>
                <a:cs typeface="Calibri"/>
                <a:sym typeface="Calibri"/>
                <a:rtl val="0"/>
              </a:rPr>
              <a:t>“buzz</a:t>
            </a:r>
            <a:r>
              <a:rPr lang="en" sz="2000" b="0" i="0" u="none" strike="noStrike" cap="none" baseline="0" dirty="0">
                <a:solidFill>
                  <a:srgbClr val="000000"/>
                </a:solidFill>
                <a:latin typeface="Calibri"/>
                <a:ea typeface="Calibri"/>
                <a:cs typeface="Calibri"/>
                <a:sym typeface="Calibri"/>
                <a:rtl val="0"/>
              </a:rPr>
              <a:t>” about </a:t>
            </a:r>
            <a:r>
              <a:rPr lang="en" sz="2000" b="0" i="0" u="none" strike="noStrike" cap="none" baseline="0" dirty="0" smtClean="0">
                <a:solidFill>
                  <a:srgbClr val="000000"/>
                </a:solidFill>
                <a:latin typeface="Calibri"/>
                <a:ea typeface="Calibri"/>
                <a:cs typeface="Calibri"/>
                <a:sym typeface="Calibri"/>
                <a:rtl val="0"/>
              </a:rPr>
              <a:t>Muvarde</a:t>
            </a:r>
            <a:endParaRPr lang="en" sz="2000" b="0" i="0" u="none" strike="noStrike" cap="none" baseline="0" dirty="0">
              <a:solidFill>
                <a:srgbClr val="000000"/>
              </a:solidFill>
              <a:latin typeface="Calibri"/>
              <a:ea typeface="Calibri"/>
              <a:cs typeface="Calibri"/>
              <a:sym typeface="Calibri"/>
              <a:rtl val="0"/>
            </a:endParaRPr>
          </a:p>
        </p:txBody>
      </p:sp>
      <p:sp>
        <p:nvSpPr>
          <p:cNvPr id="141" name="Shape 141"/>
          <p:cNvSpPr/>
          <p:nvPr/>
        </p:nvSpPr>
        <p:spPr>
          <a:xfrm>
            <a:off x="697166" y="4801922"/>
            <a:ext cx="4441490" cy="718664"/>
          </a:xfrm>
          <a:prstGeom prst="rect">
            <a:avLst/>
          </a:prstGeom>
          <a:noFill/>
          <a:ln>
            <a:noFill/>
          </a:ln>
        </p:spPr>
        <p:txBody>
          <a:bodyPr lIns="91425" tIns="45700" rIns="91425" bIns="45700" anchor="t" anchorCtr="0">
            <a:noAutofit/>
          </a:bodyPr>
          <a:lstStyle/>
          <a:p>
            <a:pPr marL="0" marR="0" lvl="0" indent="0" algn="just" rtl="0">
              <a:lnSpc>
                <a:spcPct val="100000"/>
              </a:lnSpc>
              <a:spcBef>
                <a:spcPts val="400"/>
              </a:spcBef>
              <a:spcAft>
                <a:spcPts val="0"/>
              </a:spcAft>
              <a:buClr>
                <a:srgbClr val="000000"/>
              </a:buClr>
              <a:buSzPct val="25000"/>
              <a:buFont typeface="Calibri"/>
              <a:buNone/>
            </a:pPr>
            <a:r>
              <a:rPr lang="en" sz="2000" b="1" dirty="0">
                <a:latin typeface="Calibri"/>
                <a:ea typeface="Calibri"/>
                <a:cs typeface="Calibri"/>
                <a:sym typeface="Calibri"/>
              </a:rPr>
              <a:t>One St</a:t>
            </a:r>
            <a:r>
              <a:rPr lang="en" sz="2000" b="1" i="1" dirty="0">
                <a:latin typeface="Calibri"/>
                <a:ea typeface="Calibri"/>
                <a:cs typeface="Calibri"/>
                <a:sym typeface="Calibri"/>
              </a:rPr>
              <a:t>op</a:t>
            </a:r>
            <a:r>
              <a:rPr lang="en" sz="2000" b="0" i="0" u="none" strike="noStrike" cap="none" baseline="0" dirty="0">
                <a:solidFill>
                  <a:srgbClr val="000000"/>
                </a:solidFill>
                <a:latin typeface="Calibri"/>
                <a:ea typeface="Calibri"/>
                <a:cs typeface="Calibri"/>
                <a:sym typeface="Calibri"/>
                <a:rtl val="0"/>
              </a:rPr>
              <a:t> </a:t>
            </a:r>
            <a:r>
              <a:rPr lang="en" sz="2000" b="0" i="0" u="none" strike="noStrike" cap="none" baseline="0" dirty="0" smtClean="0">
                <a:solidFill>
                  <a:srgbClr val="000000"/>
                </a:solidFill>
                <a:latin typeface="Calibri"/>
                <a:ea typeface="Calibri"/>
                <a:cs typeface="Calibri"/>
                <a:sym typeface="Calibri"/>
                <a:rtl val="0"/>
              </a:rPr>
              <a:t>engagement </a:t>
            </a:r>
            <a:r>
              <a:rPr lang="en" sz="2000" b="0" i="0" u="none" strike="noStrike" cap="none" baseline="0" dirty="0">
                <a:solidFill>
                  <a:srgbClr val="000000"/>
                </a:solidFill>
                <a:latin typeface="Calibri"/>
                <a:ea typeface="Calibri"/>
                <a:cs typeface="Calibri"/>
                <a:sym typeface="Calibri"/>
                <a:rtl val="0"/>
              </a:rPr>
              <a:t>platform through Muvarde’s Website </a:t>
            </a:r>
          </a:p>
        </p:txBody>
      </p:sp>
      <p:sp>
        <p:nvSpPr>
          <p:cNvPr id="142" name="Shape 142"/>
          <p:cNvSpPr/>
          <p:nvPr/>
        </p:nvSpPr>
        <p:spPr>
          <a:xfrm>
            <a:off x="353757" y="4152277"/>
            <a:ext cx="320038" cy="320038"/>
          </a:xfrm>
          <a:prstGeom prst="ellipse">
            <a:avLst/>
          </a:prstGeom>
          <a:solidFill>
            <a:srgbClr val="CC9A18"/>
          </a:solidFill>
          <a:ln w="19050" cap="flat">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1" dirty="0">
                <a:latin typeface="Calibri"/>
                <a:cs typeface="Calibri"/>
              </a:rPr>
              <a:t>4</a:t>
            </a:r>
            <a:endParaRPr lang="en" sz="2000" b="1" i="0" u="none" strike="noStrike" cap="none" baseline="0" dirty="0">
              <a:solidFill>
                <a:srgbClr val="000000"/>
              </a:solidFill>
              <a:latin typeface="Calibri"/>
              <a:ea typeface="Arial"/>
              <a:cs typeface="Calibri"/>
              <a:sym typeface="Arial"/>
              <a:rtl val="0"/>
            </a:endParaRPr>
          </a:p>
        </p:txBody>
      </p:sp>
      <p:sp>
        <p:nvSpPr>
          <p:cNvPr id="143" name="Shape 143"/>
          <p:cNvSpPr/>
          <p:nvPr/>
        </p:nvSpPr>
        <p:spPr>
          <a:xfrm>
            <a:off x="5454021" y="195726"/>
            <a:ext cx="3300358" cy="1773551"/>
          </a:xfrm>
          <a:prstGeom prst="rect">
            <a:avLst/>
          </a:prstGeom>
          <a:blipFill>
            <a:blip r:embed="rId3"/>
            <a:stretch>
              <a:fillRect/>
            </a:stretch>
          </a:blipFill>
          <a:ln>
            <a:solidFill>
              <a:srgbClr val="000000"/>
            </a:solidFill>
          </a:ln>
        </p:spPr>
      </p:sp>
      <p:sp>
        <p:nvSpPr>
          <p:cNvPr id="20" name="Shape 142"/>
          <p:cNvSpPr/>
          <p:nvPr/>
        </p:nvSpPr>
        <p:spPr>
          <a:xfrm>
            <a:off x="346138" y="4906422"/>
            <a:ext cx="320038" cy="320038"/>
          </a:xfrm>
          <a:prstGeom prst="ellipse">
            <a:avLst/>
          </a:prstGeom>
          <a:solidFill>
            <a:srgbClr val="CC9A18"/>
          </a:solidFill>
          <a:ln w="19050" cap="flat">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1" dirty="0">
                <a:latin typeface="Calibri"/>
                <a:cs typeface="Calibri"/>
              </a:rPr>
              <a:t>5</a:t>
            </a:r>
            <a:endParaRPr lang="en-US" sz="2000" b="1" i="0" u="none" strike="noStrike" cap="none" baseline="0" dirty="0" smtClean="0">
              <a:solidFill>
                <a:srgbClr val="000000"/>
              </a:solidFill>
              <a:latin typeface="Calibri"/>
              <a:ea typeface="Arial"/>
              <a:cs typeface="Calibri"/>
              <a:sym typeface="Arial"/>
              <a:rtl val="0"/>
            </a:endParaRPr>
          </a:p>
        </p:txBody>
      </p:sp>
      <p:sp>
        <p:nvSpPr>
          <p:cNvPr id="18" name="Shape 142"/>
          <p:cNvSpPr/>
          <p:nvPr/>
        </p:nvSpPr>
        <p:spPr>
          <a:xfrm>
            <a:off x="365760" y="5697802"/>
            <a:ext cx="320038" cy="320038"/>
          </a:xfrm>
          <a:prstGeom prst="ellipse">
            <a:avLst/>
          </a:prstGeom>
          <a:solidFill>
            <a:srgbClr val="CC9A18"/>
          </a:solidFill>
          <a:ln w="19050" cap="flat">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2000" b="1" dirty="0" smtClean="0">
                <a:latin typeface="Calibri"/>
                <a:cs typeface="Calibri"/>
                <a:rtl val="0"/>
              </a:rPr>
              <a:t>6</a:t>
            </a:r>
            <a:endParaRPr lang="en-US" sz="2000" b="1" i="0" u="none" strike="noStrike" cap="none" baseline="0" dirty="0" smtClean="0">
              <a:solidFill>
                <a:srgbClr val="000000"/>
              </a:solidFill>
              <a:latin typeface="Calibri"/>
              <a:ea typeface="Arial"/>
              <a:cs typeface="Calibri"/>
              <a:sym typeface="Arial"/>
              <a:rtl val="0"/>
            </a:endParaRPr>
          </a:p>
        </p:txBody>
      </p:sp>
      <p:sp>
        <p:nvSpPr>
          <p:cNvPr id="19" name="Shape 141"/>
          <p:cNvSpPr/>
          <p:nvPr/>
        </p:nvSpPr>
        <p:spPr>
          <a:xfrm>
            <a:off x="715583" y="5638730"/>
            <a:ext cx="4127748" cy="718664"/>
          </a:xfrm>
          <a:prstGeom prst="rect">
            <a:avLst/>
          </a:prstGeom>
          <a:noFill/>
          <a:ln>
            <a:noFill/>
          </a:ln>
        </p:spPr>
        <p:txBody>
          <a:bodyPr lIns="91425" tIns="45700" rIns="91425" bIns="45700" anchor="t" anchorCtr="0">
            <a:noAutofit/>
          </a:bodyPr>
          <a:lstStyle/>
          <a:p>
            <a:pPr marL="0" marR="0" lvl="0" indent="0" algn="just" rtl="0">
              <a:lnSpc>
                <a:spcPct val="100000"/>
              </a:lnSpc>
              <a:spcBef>
                <a:spcPts val="400"/>
              </a:spcBef>
              <a:spcAft>
                <a:spcPts val="0"/>
              </a:spcAft>
              <a:buClr>
                <a:srgbClr val="000000"/>
              </a:buClr>
              <a:buSzPct val="25000"/>
              <a:buFont typeface="Calibri"/>
              <a:buNone/>
            </a:pPr>
            <a:r>
              <a:rPr lang="en-US" sz="2000" dirty="0" smtClean="0">
                <a:latin typeface="Calibri"/>
                <a:ea typeface="Calibri"/>
                <a:cs typeface="Calibri"/>
                <a:sym typeface="Calibri"/>
              </a:rPr>
              <a:t>Off-site strong and relevant presence </a:t>
            </a:r>
            <a:endParaRPr lang="en" sz="2000" i="0" u="none" strike="noStrike" cap="none" baseline="0" dirty="0">
              <a:solidFill>
                <a:srgbClr val="000000"/>
              </a:solidFill>
              <a:latin typeface="Calibri"/>
              <a:ea typeface="Calibri"/>
              <a:cs typeface="Calibri"/>
              <a:sym typeface="Calibri"/>
              <a:rtl val="0"/>
            </a:endParaRPr>
          </a:p>
        </p:txBody>
      </p:sp>
      <p:sp>
        <p:nvSpPr>
          <p:cNvPr id="22" name="Shape 144"/>
          <p:cNvSpPr/>
          <p:nvPr/>
        </p:nvSpPr>
        <p:spPr>
          <a:xfrm>
            <a:off x="5454021" y="2018943"/>
            <a:ext cx="3300358" cy="2063750"/>
          </a:xfrm>
          <a:prstGeom prst="rect">
            <a:avLst/>
          </a:prstGeom>
          <a:blipFill>
            <a:blip r:embed="rId4"/>
            <a:stretch>
              <a:fillRect/>
            </a:stretch>
          </a:blipFill>
          <a:ln>
            <a:solidFill>
              <a:srgbClr val="000000"/>
            </a:solidFill>
          </a:ln>
        </p:spPr>
      </p:sp>
      <p:sp>
        <p:nvSpPr>
          <p:cNvPr id="23" name="Shape 145"/>
          <p:cNvSpPr/>
          <p:nvPr/>
        </p:nvSpPr>
        <p:spPr>
          <a:xfrm>
            <a:off x="5461082" y="4090552"/>
            <a:ext cx="3293297" cy="2326667"/>
          </a:xfrm>
          <a:prstGeom prst="rect">
            <a:avLst/>
          </a:prstGeom>
          <a:blipFill>
            <a:blip r:embed="rId5"/>
            <a:stretch>
              <a:fillRect/>
            </a:stretch>
          </a:blipFill>
          <a:ln>
            <a:solidFill>
              <a:srgbClr val="000000"/>
            </a:solidFill>
          </a:ln>
        </p:spPr>
      </p:sp>
      <p:sp>
        <p:nvSpPr>
          <p:cNvPr id="24" name="Shape 146"/>
          <p:cNvSpPr/>
          <p:nvPr/>
        </p:nvSpPr>
        <p:spPr>
          <a:xfrm>
            <a:off x="5454021" y="3793201"/>
            <a:ext cx="1399205" cy="1008868"/>
          </a:xfrm>
          <a:prstGeom prst="irregularSeal2">
            <a:avLst/>
          </a:prstGeom>
          <a:noFill/>
          <a:ln w="57150" cap="flat" cmpd="sng">
            <a:solidFill>
              <a:srgbClr val="FF0000"/>
            </a:solidFill>
            <a:prstDash val="solid"/>
            <a:round/>
            <a:headEnd type="none" w="med" len="med"/>
            <a:tailEnd type="none" w="med" len="med"/>
          </a:ln>
        </p:spPr>
        <p:txBody>
          <a:bodyPr lIns="91425" tIns="45700" rIns="91425" bIns="45700" anchor="ctr" anchorCtr="0">
            <a:noAutofit/>
          </a:bodyPr>
          <a:lstStyle/>
          <a:p>
            <a:endParaRPr/>
          </a:p>
        </p:txBody>
      </p:sp>
      <p:cxnSp>
        <p:nvCxnSpPr>
          <p:cNvPr id="25" name="Shape 147"/>
          <p:cNvCxnSpPr/>
          <p:nvPr/>
        </p:nvCxnSpPr>
        <p:spPr>
          <a:xfrm flipH="1">
            <a:off x="4650040" y="4558121"/>
            <a:ext cx="1071832" cy="1734108"/>
          </a:xfrm>
          <a:prstGeom prst="straightConnector1">
            <a:avLst/>
          </a:prstGeom>
          <a:noFill/>
          <a:ln w="38100" cap="flat" cmpd="sng">
            <a:solidFill>
              <a:srgbClr val="FF0000"/>
            </a:solidFill>
            <a:prstDash val="solid"/>
            <a:round/>
            <a:headEnd type="none" w="med" len="med"/>
            <a:tailEnd type="stealth" w="lg" len="lg"/>
          </a:ln>
        </p:spPr>
      </p:cxnSp>
      <p:sp>
        <p:nvSpPr>
          <p:cNvPr id="26" name="Shape 148"/>
          <p:cNvSpPr txBox="1"/>
          <p:nvPr/>
        </p:nvSpPr>
        <p:spPr>
          <a:xfrm>
            <a:off x="3186138" y="6089690"/>
            <a:ext cx="1420845" cy="523219"/>
          </a:xfrm>
          <a:prstGeom prst="rect">
            <a:avLst/>
          </a:prstGeom>
          <a:solidFill>
            <a:schemeClr val="lt1"/>
          </a:solidFill>
          <a:ln w="25400" cap="flat">
            <a:solidFill>
              <a:schemeClr val="accent4"/>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baseline="0" dirty="0">
                <a:solidFill>
                  <a:schemeClr val="dk1"/>
                </a:solidFill>
                <a:latin typeface="Arial"/>
                <a:ea typeface="Arial"/>
                <a:cs typeface="Arial"/>
                <a:sym typeface="Arial"/>
                <a:rtl val="0"/>
              </a:rPr>
              <a:t>Last Blog made Dec 29, 2012</a:t>
            </a:r>
          </a:p>
        </p:txBody>
      </p:sp>
    </p:spTree>
    <p:extLst>
      <p:ext uri="{BB962C8B-B14F-4D97-AF65-F5344CB8AC3E}">
        <p14:creationId xmlns:p14="http://schemas.microsoft.com/office/powerpoint/2010/main" val="174756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426451743"/>
              </p:ext>
            </p:extLst>
          </p:nvPr>
        </p:nvGraphicFramePr>
        <p:xfrm>
          <a:off x="339070" y="1847841"/>
          <a:ext cx="7782367" cy="394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p:cNvSpPr txBox="1">
            <a:spLocks/>
          </p:cNvSpPr>
          <p:nvPr/>
        </p:nvSpPr>
        <p:spPr>
          <a:xfrm>
            <a:off x="162430" y="274637"/>
            <a:ext cx="4754732" cy="114300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4400" b="0" i="0" u="none" strike="noStrike" cap="none" baseline="0">
                <a:solidFill>
                  <a:schemeClr val="dk1"/>
                </a:solidFill>
                <a:latin typeface="Calibri"/>
                <a:ea typeface="Calibri"/>
                <a:cs typeface="Calibri"/>
                <a:sym typeface="Calibri"/>
                <a:rtl val="0"/>
              </a:defRPr>
            </a:lvl1pPr>
            <a:lvl2pPr marL="0" marR="0" indent="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r>
              <a:rPr lang="en-US" sz="3800" b="1" dirty="0" smtClean="0"/>
              <a:t>Social Media Metrics Tools</a:t>
            </a:r>
            <a:endParaRPr lang="en-US" sz="3800" b="1" dirty="0"/>
          </a:p>
        </p:txBody>
      </p:sp>
      <p:sp>
        <p:nvSpPr>
          <p:cNvPr id="6" name="Shape 294"/>
          <p:cNvSpPr/>
          <p:nvPr/>
        </p:nvSpPr>
        <p:spPr>
          <a:xfrm>
            <a:off x="5454021" y="195726"/>
            <a:ext cx="3300358" cy="1773551"/>
          </a:xfrm>
          <a:prstGeom prst="rect">
            <a:avLst/>
          </a:prstGeom>
          <a:blipFill>
            <a:blip r:embed="rId8"/>
            <a:stretch>
              <a:fillRect/>
            </a:stretch>
          </a:blipFill>
          <a:ln>
            <a:solidFill>
              <a:srgbClr val="000000"/>
            </a:solidFill>
          </a:ln>
        </p:spPr>
      </p:sp>
    </p:spTree>
    <p:extLst>
      <p:ext uri="{BB962C8B-B14F-4D97-AF65-F5344CB8AC3E}">
        <p14:creationId xmlns:p14="http://schemas.microsoft.com/office/powerpoint/2010/main" val="33684636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04"/>
          <p:cNvSpPr/>
          <p:nvPr/>
        </p:nvSpPr>
        <p:spPr>
          <a:xfrm>
            <a:off x="0" y="3894045"/>
            <a:ext cx="9144000" cy="3204972"/>
          </a:xfrm>
          <a:prstGeom prst="rect">
            <a:avLst/>
          </a:prstGeom>
          <a:blipFill>
            <a:blip r:embed="rId3"/>
            <a:stretch>
              <a:fillRect/>
            </a:stretch>
          </a:blipFill>
        </p:spPr>
      </p:sp>
      <p:sp>
        <p:nvSpPr>
          <p:cNvPr id="6" name="Shape 294"/>
          <p:cNvSpPr/>
          <p:nvPr/>
        </p:nvSpPr>
        <p:spPr>
          <a:xfrm>
            <a:off x="5454021" y="195726"/>
            <a:ext cx="3300358" cy="1773551"/>
          </a:xfrm>
          <a:prstGeom prst="rect">
            <a:avLst/>
          </a:prstGeom>
          <a:blipFill>
            <a:blip r:embed="rId4"/>
            <a:stretch>
              <a:fillRect/>
            </a:stretch>
          </a:blipFill>
          <a:ln>
            <a:solidFill>
              <a:srgbClr val="000000"/>
            </a:solidFill>
          </a:ln>
        </p:spPr>
      </p:sp>
      <p:grpSp>
        <p:nvGrpSpPr>
          <p:cNvPr id="4" name="Group 3"/>
          <p:cNvGrpSpPr/>
          <p:nvPr/>
        </p:nvGrpSpPr>
        <p:grpSpPr>
          <a:xfrm>
            <a:off x="783906" y="1670686"/>
            <a:ext cx="4551987" cy="2845659"/>
            <a:chOff x="1775693" y="3633178"/>
            <a:chExt cx="5050006" cy="3363956"/>
          </a:xfrm>
        </p:grpSpPr>
        <p:pic>
          <p:nvPicPr>
            <p:cNvPr id="7" name="Picture 6"/>
            <p:cNvPicPr>
              <a:picLocks noChangeAspect="1"/>
            </p:cNvPicPr>
            <p:nvPr/>
          </p:nvPicPr>
          <p:blipFill>
            <a:blip r:embed="rId5"/>
            <a:stretch>
              <a:fillRect/>
            </a:stretch>
          </p:blipFill>
          <p:spPr>
            <a:xfrm>
              <a:off x="1775693" y="3633178"/>
              <a:ext cx="5050006" cy="3363956"/>
            </a:xfrm>
            <a:prstGeom prst="rect">
              <a:avLst/>
            </a:prstGeom>
          </p:spPr>
        </p:pic>
        <p:pic>
          <p:nvPicPr>
            <p:cNvPr id="8" name="Picture 7"/>
            <p:cNvPicPr>
              <a:picLocks noChangeAspect="1"/>
            </p:cNvPicPr>
            <p:nvPr/>
          </p:nvPicPr>
          <p:blipFill>
            <a:blip r:embed="rId6"/>
            <a:stretch>
              <a:fillRect/>
            </a:stretch>
          </p:blipFill>
          <p:spPr>
            <a:xfrm>
              <a:off x="2946017" y="5859711"/>
              <a:ext cx="479751" cy="591376"/>
            </a:xfrm>
            <a:prstGeom prst="rect">
              <a:avLst/>
            </a:prstGeom>
          </p:spPr>
        </p:pic>
        <p:pic>
          <p:nvPicPr>
            <p:cNvPr id="9" name="Picture 8"/>
            <p:cNvPicPr>
              <a:picLocks noChangeAspect="1"/>
            </p:cNvPicPr>
            <p:nvPr/>
          </p:nvPicPr>
          <p:blipFill>
            <a:blip r:embed="rId6"/>
            <a:stretch>
              <a:fillRect/>
            </a:stretch>
          </p:blipFill>
          <p:spPr>
            <a:xfrm>
              <a:off x="5177197" y="5812128"/>
              <a:ext cx="479751" cy="591376"/>
            </a:xfrm>
            <a:prstGeom prst="rect">
              <a:avLst/>
            </a:prstGeom>
          </p:spPr>
        </p:pic>
      </p:grpSp>
      <p:pic>
        <p:nvPicPr>
          <p:cNvPr id="10" name="Picture 9"/>
          <p:cNvPicPr>
            <a:picLocks noChangeAspect="1"/>
          </p:cNvPicPr>
          <p:nvPr/>
        </p:nvPicPr>
        <p:blipFill>
          <a:blip r:embed="rId7"/>
          <a:stretch>
            <a:fillRect/>
          </a:stretch>
        </p:blipFill>
        <p:spPr>
          <a:xfrm>
            <a:off x="169607" y="1353973"/>
            <a:ext cx="3155792" cy="3155792"/>
          </a:xfrm>
          <a:prstGeom prst="rect">
            <a:avLst/>
          </a:prstGeom>
        </p:spPr>
      </p:pic>
      <p:sp>
        <p:nvSpPr>
          <p:cNvPr id="12" name="Title 1"/>
          <p:cNvSpPr>
            <a:spLocks noGrp="1"/>
          </p:cNvSpPr>
          <p:nvPr>
            <p:ph type="title"/>
          </p:nvPr>
        </p:nvSpPr>
        <p:spPr>
          <a:xfrm>
            <a:off x="169607" y="274637"/>
            <a:ext cx="5249607" cy="1143000"/>
          </a:xfrm>
        </p:spPr>
        <p:txBody>
          <a:bodyPr/>
          <a:lstStyle/>
          <a:p>
            <a:r>
              <a:rPr lang="en-US" sz="3800" b="1" dirty="0" smtClean="0"/>
              <a:t>Thank you</a:t>
            </a:r>
            <a:br>
              <a:rPr lang="en-US" sz="3800" b="1" dirty="0" smtClean="0"/>
            </a:br>
            <a:r>
              <a:rPr lang="en-US" sz="3800" b="1" dirty="0" smtClean="0"/>
              <a:t>Muvarde</a:t>
            </a:r>
            <a:br>
              <a:rPr lang="en-US" sz="3800" b="1" dirty="0" smtClean="0"/>
            </a:br>
            <a:r>
              <a:rPr lang="en-US" sz="3800" b="1" dirty="0" smtClean="0"/>
              <a:t>Always Relevant </a:t>
            </a:r>
            <a:endParaRPr lang="en-US" sz="3800" b="1" dirty="0"/>
          </a:p>
        </p:txBody>
      </p:sp>
    </p:spTree>
    <p:extLst>
      <p:ext uri="{BB962C8B-B14F-4D97-AF65-F5344CB8AC3E}">
        <p14:creationId xmlns:p14="http://schemas.microsoft.com/office/powerpoint/2010/main" val="16298622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0" y="290990"/>
            <a:ext cx="5140069" cy="1143000"/>
          </a:xfrm>
          <a:prstGeom prst="rect">
            <a:avLst/>
          </a:prstGeom>
          <a:noFill/>
          <a:ln>
            <a:noFill/>
          </a:ln>
        </p:spPr>
        <p:txBody>
          <a:bodyPr lIns="91425" tIns="91425" rIns="91425" bIns="91425" anchor="ctr" anchorCtr="0">
            <a:noAutofit/>
          </a:bodyPr>
          <a:lstStyle/>
          <a:p>
            <a:pPr marL="0" marR="0" lvl="0" indent="0" algn="ctr" rtl="0">
              <a:spcBef>
                <a:spcPts val="0"/>
              </a:spcBef>
              <a:buClr>
                <a:schemeClr val="dk1"/>
              </a:buClr>
              <a:buSzPct val="25000"/>
              <a:buFont typeface="Calibri"/>
              <a:buNone/>
            </a:pPr>
            <a:r>
              <a:rPr lang="en" sz="3800" b="1" i="0" u="none" strike="noStrike" cap="none" baseline="0">
                <a:solidFill>
                  <a:schemeClr val="dk1"/>
                </a:solidFill>
                <a:latin typeface="Calibri"/>
                <a:ea typeface="Calibri"/>
                <a:cs typeface="Calibri"/>
                <a:sym typeface="Calibri"/>
              </a:rPr>
              <a:t>Objectives</a:t>
            </a:r>
          </a:p>
        </p:txBody>
      </p:sp>
      <p:sp>
        <p:nvSpPr>
          <p:cNvPr id="180" name="Shape 180"/>
          <p:cNvSpPr txBox="1">
            <a:spLocks noGrp="1"/>
          </p:cNvSpPr>
          <p:nvPr>
            <p:ph type="body" idx="1"/>
          </p:nvPr>
        </p:nvSpPr>
        <p:spPr>
          <a:xfrm>
            <a:off x="520397" y="1315846"/>
            <a:ext cx="5066399" cy="5553599"/>
          </a:xfrm>
          <a:prstGeom prst="rect">
            <a:avLst/>
          </a:prstGeom>
          <a:noFill/>
          <a:ln>
            <a:noFill/>
          </a:ln>
        </p:spPr>
        <p:txBody>
          <a:bodyPr lIns="91425" tIns="91425" rIns="91425" bIns="91425" anchor="t" anchorCtr="0">
            <a:noAutofit/>
          </a:bodyPr>
          <a:lstStyle/>
          <a:p>
            <a:pPr marL="101600" marR="0" lvl="0" indent="0" algn="l" rtl="0">
              <a:spcBef>
                <a:spcPts val="2000"/>
              </a:spcBef>
              <a:buClr>
                <a:srgbClr val="000000"/>
              </a:buClr>
              <a:buSzPct val="25000"/>
              <a:buFont typeface="Calibri"/>
              <a:buNone/>
            </a:pPr>
            <a:r>
              <a:rPr lang="en" sz="2400" b="0" i="0" u="none" strike="noStrike" cap="none" baseline="0" dirty="0">
                <a:solidFill>
                  <a:schemeClr val="dk1"/>
                </a:solidFill>
                <a:sym typeface="Calibri"/>
              </a:rPr>
              <a:t>Enhance customer </a:t>
            </a:r>
            <a:r>
              <a:rPr lang="en" sz="2400" dirty="0"/>
              <a:t>engagement to</a:t>
            </a:r>
            <a:r>
              <a:rPr lang="en" sz="2400" b="0" i="0" u="none" strike="noStrike" cap="none" baseline="0" dirty="0">
                <a:solidFill>
                  <a:schemeClr val="dk1"/>
                </a:solidFill>
                <a:sym typeface="Calibri"/>
              </a:rPr>
              <a:t> complem</a:t>
            </a:r>
            <a:r>
              <a:rPr lang="en" sz="2400" dirty="0"/>
              <a:t>ent Muvarde operations</a:t>
            </a:r>
            <a:r>
              <a:rPr lang="en" sz="2400" b="0" i="0" u="none" strike="noStrike" cap="none" baseline="0" dirty="0">
                <a:solidFill>
                  <a:schemeClr val="dk1"/>
                </a:solidFill>
                <a:sym typeface="Calibri"/>
              </a:rPr>
              <a:t>:</a:t>
            </a:r>
          </a:p>
          <a:p>
            <a:pPr marL="685800" marR="0" lvl="1" indent="-393700" algn="l" rtl="0">
              <a:spcBef>
                <a:spcPts val="480"/>
              </a:spcBef>
              <a:buClr>
                <a:srgbClr val="000000"/>
              </a:buClr>
              <a:buSzPct val="100000"/>
              <a:buFont typeface="Arial"/>
              <a:buChar char="•"/>
            </a:pPr>
            <a:r>
              <a:rPr lang="en" sz="2400" b="0" i="0" u="none" strike="noStrike" cap="none" baseline="0" dirty="0">
                <a:solidFill>
                  <a:schemeClr val="dk1"/>
                </a:solidFill>
                <a:sym typeface="Calibri"/>
              </a:rPr>
              <a:t>Offsite</a:t>
            </a:r>
          </a:p>
          <a:p>
            <a:pPr marL="685800" marR="0" lvl="1" indent="-393700" algn="l" rtl="0">
              <a:spcBef>
                <a:spcPts val="480"/>
              </a:spcBef>
              <a:buClr>
                <a:srgbClr val="000000"/>
              </a:buClr>
              <a:buSzPct val="100000"/>
              <a:buFont typeface="Arial"/>
              <a:buChar char="•"/>
            </a:pPr>
            <a:r>
              <a:rPr lang="en" sz="2400" b="0" i="0" u="none" strike="noStrike" cap="none" baseline="0" dirty="0" smtClean="0">
                <a:solidFill>
                  <a:schemeClr val="dk1"/>
                </a:solidFill>
                <a:sym typeface="Calibri"/>
              </a:rPr>
              <a:t>Onsite</a:t>
            </a:r>
            <a:endParaRPr lang="en" sz="2400" b="0" i="0" u="none" strike="noStrike" cap="none" baseline="0" dirty="0">
              <a:solidFill>
                <a:schemeClr val="dk1"/>
              </a:solidFill>
              <a:sym typeface="Calibri"/>
            </a:endParaRPr>
          </a:p>
          <a:p>
            <a:pPr marL="101600" marR="0" lvl="0" indent="0" algn="l" rtl="0">
              <a:spcBef>
                <a:spcPts val="2000"/>
              </a:spcBef>
              <a:buClr>
                <a:srgbClr val="000000"/>
              </a:buClr>
              <a:buSzPct val="25000"/>
              <a:buFont typeface="Calibri"/>
              <a:buNone/>
            </a:pPr>
            <a:endParaRPr lang="en-US" sz="2400" b="0" i="0" u="none" strike="noStrike" cap="none" baseline="0" dirty="0" smtClean="0">
              <a:solidFill>
                <a:schemeClr val="dk1"/>
              </a:solidFill>
              <a:sym typeface="Calibri"/>
            </a:endParaRPr>
          </a:p>
          <a:p>
            <a:pPr marL="101600" marR="0" lvl="0" indent="0" algn="l" rtl="0">
              <a:spcBef>
                <a:spcPts val="2000"/>
              </a:spcBef>
              <a:buClr>
                <a:srgbClr val="000000"/>
              </a:buClr>
              <a:buSzPct val="25000"/>
              <a:buFont typeface="Calibri"/>
              <a:buNone/>
            </a:pPr>
            <a:r>
              <a:rPr lang="en" sz="2400" b="0" i="0" u="none" strike="noStrike" cap="none" baseline="0" dirty="0" smtClean="0">
                <a:solidFill>
                  <a:schemeClr val="dk1"/>
                </a:solidFill>
                <a:sym typeface="Calibri"/>
              </a:rPr>
              <a:t>Use </a:t>
            </a:r>
            <a:r>
              <a:rPr lang="en" sz="2400" b="0" i="0" u="none" strike="noStrike" cap="none" baseline="0" dirty="0">
                <a:solidFill>
                  <a:schemeClr val="dk1"/>
                </a:solidFill>
                <a:sym typeface="Calibri"/>
              </a:rPr>
              <a:t>engagement to:</a:t>
            </a:r>
          </a:p>
          <a:p>
            <a:pPr marL="685800" marR="0" lvl="1" indent="-393700" algn="l" rtl="0">
              <a:spcBef>
                <a:spcPts val="400"/>
              </a:spcBef>
              <a:buClr>
                <a:srgbClr val="000000"/>
              </a:buClr>
              <a:buSzPct val="100000"/>
              <a:buFont typeface="Arial"/>
              <a:buChar char="•"/>
            </a:pPr>
            <a:r>
              <a:rPr lang="en" sz="2400" b="0" i="0" u="none" strike="noStrike" cap="none" baseline="0" dirty="0">
                <a:solidFill>
                  <a:schemeClr val="dk1"/>
                </a:solidFill>
                <a:sym typeface="Calibri"/>
              </a:rPr>
              <a:t>I</a:t>
            </a:r>
            <a:r>
              <a:rPr lang="en" sz="2400" dirty="0"/>
              <a:t>mprove</a:t>
            </a:r>
            <a:r>
              <a:rPr lang="en" sz="2400" b="0" i="0" u="none" strike="noStrike" cap="none" baseline="0" dirty="0">
                <a:solidFill>
                  <a:schemeClr val="dk1"/>
                </a:solidFill>
                <a:sym typeface="Calibri"/>
              </a:rPr>
              <a:t> Brand awareness </a:t>
            </a:r>
          </a:p>
          <a:p>
            <a:pPr marL="685800" marR="0" lvl="1" indent="-393700" algn="l" rtl="0">
              <a:spcBef>
                <a:spcPts val="400"/>
              </a:spcBef>
              <a:buClr>
                <a:srgbClr val="000000"/>
              </a:buClr>
              <a:buSzPct val="100000"/>
              <a:buFont typeface="Arial"/>
              <a:buChar char="•"/>
            </a:pPr>
            <a:r>
              <a:rPr lang="en" sz="2400" b="0" i="0" u="none" strike="noStrike" cap="none" baseline="0" dirty="0">
                <a:solidFill>
                  <a:schemeClr val="dk1"/>
                </a:solidFill>
                <a:sym typeface="Calibri"/>
              </a:rPr>
              <a:t>Influence future purchases</a:t>
            </a:r>
          </a:p>
          <a:p>
            <a:pPr marL="685800" marR="0" lvl="1" indent="-393700" algn="l" rtl="0">
              <a:spcBef>
                <a:spcPts val="400"/>
              </a:spcBef>
              <a:buClr>
                <a:srgbClr val="000000"/>
              </a:buClr>
              <a:buSzPct val="100000"/>
              <a:buFont typeface="Arial"/>
              <a:buChar char="•"/>
            </a:pPr>
            <a:r>
              <a:rPr lang="en" sz="2400" dirty="0"/>
              <a:t>Refer</a:t>
            </a:r>
            <a:r>
              <a:rPr lang="en" sz="2400" b="0" i="0" u="none" strike="noStrike" cap="none" baseline="0" dirty="0">
                <a:solidFill>
                  <a:schemeClr val="dk1"/>
                </a:solidFill>
                <a:sym typeface="Calibri"/>
              </a:rPr>
              <a:t> new customers</a:t>
            </a:r>
          </a:p>
          <a:p>
            <a:pPr marL="685800" marR="0" lvl="1" indent="-393700" algn="l" rtl="0">
              <a:spcBef>
                <a:spcPts val="400"/>
              </a:spcBef>
              <a:buClr>
                <a:srgbClr val="000000"/>
              </a:buClr>
              <a:buSzPct val="100000"/>
              <a:buFont typeface="Arial"/>
              <a:buChar char="•"/>
            </a:pPr>
            <a:r>
              <a:rPr lang="en" sz="2400" dirty="0"/>
              <a:t>Data analytics</a:t>
            </a:r>
          </a:p>
        </p:txBody>
      </p:sp>
      <p:sp>
        <p:nvSpPr>
          <p:cNvPr id="181" name="Shape 181"/>
          <p:cNvSpPr/>
          <p:nvPr/>
        </p:nvSpPr>
        <p:spPr>
          <a:xfrm>
            <a:off x="7202372" y="2061215"/>
            <a:ext cx="1066709" cy="1285265"/>
          </a:xfrm>
          <a:prstGeom prst="rect">
            <a:avLst/>
          </a:prstGeom>
          <a:blipFill>
            <a:blip r:embed="rId3"/>
            <a:stretch>
              <a:fillRect/>
            </a:stretch>
          </a:blipFill>
        </p:spPr>
      </p:sp>
      <p:sp>
        <p:nvSpPr>
          <p:cNvPr id="182" name="Shape 182"/>
          <p:cNvSpPr/>
          <p:nvPr/>
        </p:nvSpPr>
        <p:spPr>
          <a:xfrm>
            <a:off x="0" y="0"/>
            <a:ext cx="1267394" cy="400109"/>
          </a:xfrm>
          <a:prstGeom prst="rect">
            <a:avLst/>
          </a:prstGeom>
          <a:noFill/>
          <a:ln>
            <a:noFill/>
          </a:ln>
        </p:spPr>
        <p:txBody>
          <a:bodyPr lIns="91425" tIns="45700" rIns="91425" bIns="45700" anchor="t" anchorCtr="0">
            <a:noAutofit/>
          </a:bodyPr>
          <a:lstStyle/>
          <a:p>
            <a:endParaRPr/>
          </a:p>
        </p:txBody>
      </p:sp>
      <p:sp>
        <p:nvSpPr>
          <p:cNvPr id="183" name="Shape 183"/>
          <p:cNvSpPr/>
          <p:nvPr/>
        </p:nvSpPr>
        <p:spPr>
          <a:xfrm>
            <a:off x="5454021" y="195726"/>
            <a:ext cx="3300358" cy="1773551"/>
          </a:xfrm>
          <a:prstGeom prst="rect">
            <a:avLst/>
          </a:prstGeom>
          <a:blipFill>
            <a:blip r:embed="rId4"/>
            <a:stretch>
              <a:fillRect/>
            </a:stretch>
          </a:blipFill>
          <a:ln>
            <a:solidFill>
              <a:srgbClr val="000000"/>
            </a:solidFill>
          </a:ln>
        </p:spPr>
      </p:sp>
      <p:sp>
        <p:nvSpPr>
          <p:cNvPr id="184" name="Shape 184"/>
          <p:cNvSpPr/>
          <p:nvPr/>
        </p:nvSpPr>
        <p:spPr>
          <a:xfrm>
            <a:off x="172229" y="1480723"/>
            <a:ext cx="320038" cy="320038"/>
          </a:xfrm>
          <a:prstGeom prst="ellipse">
            <a:avLst/>
          </a:prstGeom>
          <a:solidFill>
            <a:srgbClr val="CC9A18"/>
          </a:solidFill>
          <a:ln w="19050" cap="flat">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600" b="1" i="0" u="none" strike="noStrike" cap="none" baseline="0" dirty="0">
                <a:solidFill>
                  <a:srgbClr val="000000"/>
                </a:solidFill>
                <a:latin typeface="Calibri"/>
                <a:ea typeface="Arial"/>
                <a:cs typeface="Calibri"/>
                <a:sym typeface="Arial"/>
                <a:rtl val="0"/>
              </a:rPr>
              <a:t>1</a:t>
            </a:r>
          </a:p>
        </p:txBody>
      </p:sp>
      <p:sp>
        <p:nvSpPr>
          <p:cNvPr id="185" name="Shape 185"/>
          <p:cNvSpPr/>
          <p:nvPr/>
        </p:nvSpPr>
        <p:spPr>
          <a:xfrm>
            <a:off x="191898" y="3943507"/>
            <a:ext cx="320100" cy="320100"/>
          </a:xfrm>
          <a:prstGeom prst="ellipse">
            <a:avLst/>
          </a:prstGeom>
          <a:solidFill>
            <a:srgbClr val="CC9A18"/>
          </a:solidFill>
          <a:ln w="19050" cap="flat">
            <a:solidFill>
              <a:srgbClr val="000000"/>
            </a:solidFill>
            <a:prstDash val="solid"/>
            <a:round/>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600" b="1" i="0" u="none" strike="noStrike" cap="none" baseline="0">
                <a:solidFill>
                  <a:srgbClr val="000000"/>
                </a:solidFill>
                <a:latin typeface="Calibri"/>
                <a:ea typeface="Arial"/>
                <a:cs typeface="Calibri"/>
                <a:sym typeface="Arial"/>
                <a:rtl val="0"/>
              </a:rPr>
              <a:t>2</a:t>
            </a:r>
          </a:p>
        </p:txBody>
      </p:sp>
      <p:sp>
        <p:nvSpPr>
          <p:cNvPr id="186" name="Shape 186"/>
          <p:cNvSpPr/>
          <p:nvPr/>
        </p:nvSpPr>
        <p:spPr>
          <a:xfrm>
            <a:off x="5454021" y="1969277"/>
            <a:ext cx="3300359" cy="2409388"/>
          </a:xfrm>
          <a:prstGeom prst="rect">
            <a:avLst/>
          </a:prstGeom>
          <a:blipFill>
            <a:blip r:embed="rId5"/>
            <a:stretch>
              <a:fillRect/>
            </a:stretch>
          </a:blipFill>
          <a:ln>
            <a:solidFill>
              <a:srgbClr val="000000"/>
            </a:solidFill>
          </a:ln>
        </p:spPr>
      </p:sp>
      <p:sp>
        <p:nvSpPr>
          <p:cNvPr id="187" name="Shape 187"/>
          <p:cNvSpPr/>
          <p:nvPr/>
        </p:nvSpPr>
        <p:spPr>
          <a:xfrm>
            <a:off x="5928585" y="4378666"/>
            <a:ext cx="2161548" cy="2279990"/>
          </a:xfrm>
          <a:prstGeom prst="rect">
            <a:avLst/>
          </a:prstGeom>
          <a:blipFill>
            <a:blip r:embed="rId6"/>
            <a:stretch>
              <a:fillRect/>
            </a:stretch>
          </a:blipFill>
        </p:spPr>
      </p:sp>
    </p:spTree>
    <p:extLst>
      <p:ext uri="{BB962C8B-B14F-4D97-AF65-F5344CB8AC3E}">
        <p14:creationId xmlns:p14="http://schemas.microsoft.com/office/powerpoint/2010/main" val="26526489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0" y="274637"/>
            <a:ext cx="5295877"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accent1"/>
              </a:buClr>
              <a:buSzPct val="25000"/>
              <a:buFont typeface="Calibri"/>
              <a:buNone/>
            </a:pPr>
            <a:r>
              <a:rPr lang="en-US" sz="3800" b="1" i="0" u="none" strike="noStrike" cap="none" baseline="0" dirty="0" smtClean="0">
                <a:solidFill>
                  <a:schemeClr val="dk1"/>
                </a:solidFill>
                <a:latin typeface="Calibri"/>
                <a:ea typeface="Calibri"/>
                <a:cs typeface="Calibri"/>
                <a:sym typeface="Calibri"/>
              </a:rPr>
              <a:t>Social Media On-Site </a:t>
            </a:r>
            <a:r>
              <a:rPr lang="en" sz="3800" b="1" i="0" u="none" strike="noStrike" cap="none" baseline="0" dirty="0" smtClean="0">
                <a:solidFill>
                  <a:schemeClr val="dk1"/>
                </a:solidFill>
                <a:latin typeface="Calibri"/>
                <a:ea typeface="Calibri"/>
                <a:cs typeface="Calibri"/>
                <a:sym typeface="Calibri"/>
              </a:rPr>
              <a:t>Recommendations</a:t>
            </a:r>
            <a:endParaRPr lang="en" sz="3800" b="1" i="0" u="none" strike="noStrike" cap="none" baseline="0" dirty="0">
              <a:solidFill>
                <a:schemeClr val="dk1"/>
              </a:solidFill>
              <a:latin typeface="Calibri"/>
              <a:ea typeface="Calibri"/>
              <a:cs typeface="Calibri"/>
              <a:sym typeface="Calibri"/>
            </a:endParaRPr>
          </a:p>
        </p:txBody>
      </p:sp>
      <p:sp>
        <p:nvSpPr>
          <p:cNvPr id="222" name="Shape 222"/>
          <p:cNvSpPr/>
          <p:nvPr/>
        </p:nvSpPr>
        <p:spPr>
          <a:xfrm>
            <a:off x="5454021" y="195726"/>
            <a:ext cx="3300358" cy="1773551"/>
          </a:xfrm>
          <a:prstGeom prst="rect">
            <a:avLst/>
          </a:prstGeom>
          <a:blipFill>
            <a:blip r:embed="rId3"/>
            <a:stretch>
              <a:fillRect/>
            </a:stretch>
          </a:blipFill>
          <a:ln>
            <a:solidFill>
              <a:srgbClr val="000000"/>
            </a:solidFill>
          </a:ln>
        </p:spPr>
      </p:sp>
      <p:graphicFrame>
        <p:nvGraphicFramePr>
          <p:cNvPr id="14" name="Diagram 13"/>
          <p:cNvGraphicFramePr/>
          <p:nvPr>
            <p:extLst>
              <p:ext uri="{D42A27DB-BD31-4B8C-83A1-F6EECF244321}">
                <p14:modId xmlns:p14="http://schemas.microsoft.com/office/powerpoint/2010/main" val="1097572375"/>
              </p:ext>
            </p:extLst>
          </p:nvPr>
        </p:nvGraphicFramePr>
        <p:xfrm>
          <a:off x="327333" y="2060981"/>
          <a:ext cx="8219266" cy="46169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46422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209361" y="41787"/>
            <a:ext cx="5442746" cy="1083454"/>
          </a:xfrm>
          <a:prstGeom prst="rect">
            <a:avLst/>
          </a:prstGeom>
          <a:noFill/>
          <a:ln>
            <a:noFill/>
          </a:ln>
        </p:spPr>
        <p:txBody>
          <a:bodyPr lIns="91425" tIns="45700" rIns="91425" bIns="45700" anchor="b" anchorCtr="0">
            <a:noAutofit/>
          </a:bodyPr>
          <a:lstStyle/>
          <a:p>
            <a:pPr marL="0" marR="0" lvl="0" indent="0" algn="l" rtl="0">
              <a:spcBef>
                <a:spcPts val="0"/>
              </a:spcBef>
              <a:buClr>
                <a:schemeClr val="accent1"/>
              </a:buClr>
              <a:buSzPct val="25000"/>
              <a:buFont typeface="Calibri"/>
              <a:buNone/>
            </a:pPr>
            <a:r>
              <a:rPr lang="en" sz="3800" b="1" i="0" u="none" strike="noStrike" cap="none" baseline="0" dirty="0">
                <a:solidFill>
                  <a:schemeClr val="dk1"/>
                </a:solidFill>
                <a:latin typeface="Calibri"/>
                <a:ea typeface="Calibri"/>
                <a:cs typeface="Calibri"/>
                <a:sym typeface="Calibri"/>
              </a:rPr>
              <a:t>1. Identity Management</a:t>
            </a:r>
          </a:p>
        </p:txBody>
      </p:sp>
      <p:sp>
        <p:nvSpPr>
          <p:cNvPr id="228" name="Shape 228"/>
          <p:cNvSpPr/>
          <p:nvPr/>
        </p:nvSpPr>
        <p:spPr>
          <a:xfrm>
            <a:off x="209361" y="4085612"/>
            <a:ext cx="2965943" cy="2230396"/>
          </a:xfrm>
          <a:prstGeom prst="rect">
            <a:avLst/>
          </a:prstGeom>
          <a:blipFill>
            <a:blip r:embed="rId3"/>
            <a:stretch>
              <a:fillRect/>
            </a:stretch>
          </a:blipFill>
          <a:ln>
            <a:solidFill>
              <a:srgbClr val="000000"/>
            </a:solidFill>
          </a:ln>
        </p:spPr>
      </p:sp>
      <p:sp>
        <p:nvSpPr>
          <p:cNvPr id="229" name="Shape 229"/>
          <p:cNvSpPr/>
          <p:nvPr/>
        </p:nvSpPr>
        <p:spPr>
          <a:xfrm>
            <a:off x="3717014" y="4085612"/>
            <a:ext cx="4731300" cy="2496773"/>
          </a:xfrm>
          <a:prstGeom prst="rect">
            <a:avLst/>
          </a:prstGeom>
          <a:blipFill>
            <a:blip r:embed="rId4"/>
            <a:stretch>
              <a:fillRect/>
            </a:stretch>
          </a:blipFill>
          <a:ln>
            <a:solidFill>
              <a:srgbClr val="000000"/>
            </a:solidFill>
          </a:ln>
        </p:spPr>
      </p:sp>
      <p:sp>
        <p:nvSpPr>
          <p:cNvPr id="230" name="Shape 230"/>
          <p:cNvSpPr/>
          <p:nvPr/>
        </p:nvSpPr>
        <p:spPr>
          <a:xfrm>
            <a:off x="4628510" y="2216943"/>
            <a:ext cx="3819805" cy="1775564"/>
          </a:xfrm>
          <a:prstGeom prst="cloudCallout">
            <a:avLst>
              <a:gd name="adj1" fmla="val -27499"/>
              <a:gd name="adj2" fmla="val 62788"/>
            </a:avLst>
          </a:prstGeom>
          <a:solidFill>
            <a:srgbClr val="CC9A18"/>
          </a:solidFill>
          <a:ln w="9525" cap="flat">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baseline="0">
                <a:solidFill>
                  <a:srgbClr val="555555"/>
                </a:solidFill>
                <a:latin typeface="Arial"/>
                <a:ea typeface="Arial"/>
                <a:cs typeface="Arial"/>
                <a:sym typeface="Arial"/>
                <a:rtl val="0"/>
              </a:rPr>
              <a:t>"Users who login with Social Login are five times more likely to make a purchase than users who log-in via standard login"</a:t>
            </a:r>
          </a:p>
        </p:txBody>
      </p:sp>
      <p:sp>
        <p:nvSpPr>
          <p:cNvPr id="231" name="Shape 231"/>
          <p:cNvSpPr/>
          <p:nvPr/>
        </p:nvSpPr>
        <p:spPr>
          <a:xfrm>
            <a:off x="5652107" y="5334000"/>
            <a:ext cx="1667399" cy="684060"/>
          </a:xfrm>
          <a:prstGeom prst="rect">
            <a:avLst/>
          </a:prstGeom>
          <a:blipFill>
            <a:blip r:embed="rId5"/>
            <a:stretch>
              <a:fillRect/>
            </a:stretch>
          </a:blipFill>
        </p:spPr>
      </p:sp>
      <p:sp>
        <p:nvSpPr>
          <p:cNvPr id="233" name="Shape 233"/>
          <p:cNvSpPr txBox="1">
            <a:spLocks noGrp="1"/>
          </p:cNvSpPr>
          <p:nvPr>
            <p:ph type="body" idx="1"/>
          </p:nvPr>
        </p:nvSpPr>
        <p:spPr>
          <a:xfrm>
            <a:off x="209361" y="1221909"/>
            <a:ext cx="5066519" cy="2348857"/>
          </a:xfrm>
          <a:prstGeom prst="rect">
            <a:avLst/>
          </a:prstGeom>
          <a:noFill/>
          <a:ln>
            <a:noFill/>
          </a:ln>
        </p:spPr>
        <p:txBody>
          <a:bodyPr lIns="91425" tIns="91425" rIns="91425" bIns="91425" anchor="t" anchorCtr="0">
            <a:noAutofit/>
          </a:bodyPr>
          <a:lstStyle/>
          <a:p>
            <a:pPr marL="101600" marR="0" lvl="0" indent="0" algn="l" rtl="0">
              <a:spcBef>
                <a:spcPts val="2000"/>
              </a:spcBef>
              <a:buClr>
                <a:srgbClr val="000000"/>
              </a:buClr>
              <a:buSzPct val="25000"/>
              <a:buFont typeface="Calibri"/>
              <a:buNone/>
            </a:pPr>
            <a:r>
              <a:rPr lang="en" sz="2000" b="1" i="1" u="sng" strike="noStrike" cap="none" baseline="0">
                <a:solidFill>
                  <a:schemeClr val="dk1"/>
                </a:solidFill>
                <a:latin typeface="Calibri"/>
                <a:ea typeface="Calibri"/>
                <a:cs typeface="Calibri"/>
                <a:sym typeface="Calibri"/>
              </a:rPr>
              <a:t>Benefits: Social Media Log In</a:t>
            </a:r>
          </a:p>
          <a:p>
            <a:pPr marL="685800" marR="0" lvl="1" indent="-393700" algn="l" rtl="0">
              <a:spcBef>
                <a:spcPts val="480"/>
              </a:spcBef>
              <a:buClr>
                <a:srgbClr val="000000"/>
              </a:buClr>
              <a:buSzPct val="166666"/>
              <a:buFont typeface="Arial"/>
              <a:buChar char="•"/>
            </a:pPr>
            <a:r>
              <a:rPr lang="en" sz="2000" b="0" i="0" u="none" strike="noStrike" cap="none" baseline="0">
                <a:solidFill>
                  <a:schemeClr val="dk1"/>
                </a:solidFill>
                <a:latin typeface="Calibri"/>
                <a:ea typeface="Calibri"/>
                <a:cs typeface="Calibri"/>
                <a:sym typeface="Calibri"/>
              </a:rPr>
              <a:t>Less Friction </a:t>
            </a:r>
          </a:p>
          <a:p>
            <a:pPr marL="685800" marR="0" lvl="1" indent="-393700" algn="l" rtl="0">
              <a:spcBef>
                <a:spcPts val="480"/>
              </a:spcBef>
              <a:buClr>
                <a:srgbClr val="000000"/>
              </a:buClr>
              <a:buSzPct val="166666"/>
              <a:buFont typeface="Arial"/>
              <a:buChar char="•"/>
            </a:pPr>
            <a:r>
              <a:rPr lang="en" sz="2000" b="0" i="0" u="none" strike="noStrike" cap="none" baseline="0">
                <a:solidFill>
                  <a:schemeClr val="dk1"/>
                </a:solidFill>
                <a:latin typeface="Calibri"/>
                <a:ea typeface="Calibri"/>
                <a:cs typeface="Calibri"/>
                <a:sym typeface="Calibri"/>
              </a:rPr>
              <a:t>Promotes user interaction </a:t>
            </a:r>
          </a:p>
          <a:p>
            <a:pPr marL="685800" marR="0" lvl="1" indent="-393700" algn="l" rtl="0">
              <a:spcBef>
                <a:spcPts val="480"/>
              </a:spcBef>
              <a:buClr>
                <a:srgbClr val="000000"/>
              </a:buClr>
              <a:buSzPct val="166666"/>
              <a:buFont typeface="Arial"/>
              <a:buChar char="•"/>
            </a:pPr>
            <a:r>
              <a:rPr lang="en" sz="2000" b="0" i="0" u="none" strike="noStrike" cap="none" baseline="0">
                <a:solidFill>
                  <a:schemeClr val="dk1"/>
                </a:solidFill>
                <a:latin typeface="Calibri"/>
                <a:ea typeface="Calibri"/>
                <a:cs typeface="Calibri"/>
                <a:sym typeface="Calibri"/>
              </a:rPr>
              <a:t>Data Analysis</a:t>
            </a:r>
          </a:p>
        </p:txBody>
      </p:sp>
      <p:sp>
        <p:nvSpPr>
          <p:cNvPr id="234" name="Shape 234"/>
          <p:cNvSpPr/>
          <p:nvPr/>
        </p:nvSpPr>
        <p:spPr>
          <a:xfrm>
            <a:off x="5454021" y="195726"/>
            <a:ext cx="3300358" cy="1773551"/>
          </a:xfrm>
          <a:prstGeom prst="rect">
            <a:avLst/>
          </a:prstGeom>
          <a:blipFill>
            <a:blip r:embed="rId6"/>
            <a:stretch>
              <a:fillRect/>
            </a:stretch>
          </a:blipFill>
          <a:ln>
            <a:solidFill>
              <a:srgbClr val="000000"/>
            </a:solidFill>
          </a:ln>
        </p:spPr>
      </p:sp>
    </p:spTree>
    <p:extLst>
      <p:ext uri="{BB962C8B-B14F-4D97-AF65-F5344CB8AC3E}">
        <p14:creationId xmlns:p14="http://schemas.microsoft.com/office/powerpoint/2010/main" val="40680370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5275878" y="4108216"/>
            <a:ext cx="3659750" cy="2639348"/>
          </a:xfrm>
          <a:prstGeom prst="rect">
            <a:avLst/>
          </a:prstGeom>
          <a:blipFill>
            <a:blip r:embed="rId3"/>
            <a:stretch>
              <a:fillRect/>
            </a:stretch>
          </a:blipFill>
          <a:ln>
            <a:solidFill>
              <a:srgbClr val="000000"/>
            </a:solidFill>
          </a:ln>
        </p:spPr>
      </p:sp>
      <p:sp>
        <p:nvSpPr>
          <p:cNvPr id="241" name="Shape 241"/>
          <p:cNvSpPr/>
          <p:nvPr/>
        </p:nvSpPr>
        <p:spPr>
          <a:xfrm>
            <a:off x="5151382" y="2119943"/>
            <a:ext cx="3819805" cy="1775564"/>
          </a:xfrm>
          <a:prstGeom prst="cloudCallout">
            <a:avLst>
              <a:gd name="adj1" fmla="val -27499"/>
              <a:gd name="adj2" fmla="val 62788"/>
            </a:avLst>
          </a:prstGeom>
          <a:solidFill>
            <a:srgbClr val="CC9A18"/>
          </a:solidFill>
          <a:ln w="9525" cap="flat">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baseline="0">
                <a:solidFill>
                  <a:srgbClr val="555555"/>
                </a:solidFill>
                <a:latin typeface="Arial"/>
                <a:ea typeface="Arial"/>
                <a:cs typeface="Arial"/>
                <a:sym typeface="Arial"/>
                <a:rtl val="0"/>
              </a:rPr>
              <a:t>"The simplicity and social functionality of the Comments plugin caused a </a:t>
            </a:r>
            <a:r>
              <a:rPr lang="en" sz="1400" b="1" i="0" u="none" strike="noStrike" cap="none" baseline="0">
                <a:solidFill>
                  <a:srgbClr val="555555"/>
                </a:solidFill>
                <a:latin typeface="Arial"/>
                <a:ea typeface="Arial"/>
                <a:cs typeface="Arial"/>
                <a:sym typeface="Arial"/>
                <a:rtl val="0"/>
              </a:rPr>
              <a:t>500% jump in posted comments"</a:t>
            </a:r>
          </a:p>
        </p:txBody>
      </p:sp>
      <p:sp>
        <p:nvSpPr>
          <p:cNvPr id="242" name="Shape 242"/>
          <p:cNvSpPr txBox="1">
            <a:spLocks noGrp="1"/>
          </p:cNvSpPr>
          <p:nvPr>
            <p:ph type="body" idx="1"/>
          </p:nvPr>
        </p:nvSpPr>
        <p:spPr>
          <a:xfrm>
            <a:off x="252366" y="1380969"/>
            <a:ext cx="4268453" cy="2348857"/>
          </a:xfrm>
          <a:prstGeom prst="rect">
            <a:avLst/>
          </a:prstGeom>
          <a:noFill/>
          <a:ln>
            <a:noFill/>
          </a:ln>
        </p:spPr>
        <p:txBody>
          <a:bodyPr lIns="91425" tIns="91425" rIns="91425" bIns="91425" anchor="t" anchorCtr="0">
            <a:noAutofit/>
          </a:bodyPr>
          <a:lstStyle/>
          <a:p>
            <a:pPr marL="101600" marR="0" lvl="0" indent="0" algn="l" rtl="0">
              <a:spcBef>
                <a:spcPts val="2000"/>
              </a:spcBef>
              <a:buClr>
                <a:srgbClr val="000000"/>
              </a:buClr>
              <a:buSzPct val="25000"/>
              <a:buFont typeface="Calibri"/>
              <a:buNone/>
            </a:pPr>
            <a:r>
              <a:rPr lang="en" sz="2000" b="1" i="1" u="sng" strike="noStrike" cap="none" baseline="0">
                <a:solidFill>
                  <a:schemeClr val="dk1"/>
                </a:solidFill>
                <a:latin typeface="Calibri"/>
                <a:ea typeface="Calibri"/>
                <a:cs typeface="Calibri"/>
                <a:sym typeface="Calibri"/>
              </a:rPr>
              <a:t>Commenting Benefits</a:t>
            </a:r>
          </a:p>
          <a:p>
            <a:pPr marL="685800" marR="0" lvl="1" indent="-393700" algn="l" rtl="0">
              <a:spcBef>
                <a:spcPts val="480"/>
              </a:spcBef>
              <a:buClr>
                <a:srgbClr val="000000"/>
              </a:buClr>
              <a:buSzPct val="166666"/>
              <a:buFont typeface="Arial"/>
              <a:buChar char="•"/>
            </a:pPr>
            <a:r>
              <a:rPr lang="en" sz="2000" b="0" i="0" u="none" strike="noStrike" cap="none" baseline="0">
                <a:solidFill>
                  <a:schemeClr val="dk1"/>
                </a:solidFill>
                <a:latin typeface="Calibri"/>
                <a:ea typeface="Calibri"/>
                <a:cs typeface="Calibri"/>
                <a:sym typeface="Calibri"/>
              </a:rPr>
              <a:t>Allows users to interact with each other</a:t>
            </a:r>
          </a:p>
        </p:txBody>
      </p:sp>
      <p:sp>
        <p:nvSpPr>
          <p:cNvPr id="243" name="Shape 243"/>
          <p:cNvSpPr txBox="1">
            <a:spLocks noGrp="1"/>
          </p:cNvSpPr>
          <p:nvPr>
            <p:ph type="title"/>
          </p:nvPr>
        </p:nvSpPr>
        <p:spPr>
          <a:xfrm>
            <a:off x="0" y="195726"/>
            <a:ext cx="5454022" cy="1185243"/>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Calibri"/>
              <a:buNone/>
            </a:pPr>
            <a:r>
              <a:rPr lang="en" sz="3800" b="1" i="0" u="none" strike="noStrike" cap="none" baseline="0">
                <a:solidFill>
                  <a:schemeClr val="dk1"/>
                </a:solidFill>
                <a:latin typeface="Calibri"/>
                <a:ea typeface="Calibri"/>
                <a:cs typeface="Calibri"/>
                <a:sym typeface="Calibri"/>
              </a:rPr>
              <a:t>2. Customer Interaction Spaces</a:t>
            </a:r>
          </a:p>
        </p:txBody>
      </p:sp>
      <p:sp>
        <p:nvSpPr>
          <p:cNvPr id="244" name="Shape 244"/>
          <p:cNvSpPr/>
          <p:nvPr/>
        </p:nvSpPr>
        <p:spPr>
          <a:xfrm>
            <a:off x="5454021" y="195726"/>
            <a:ext cx="3300358" cy="1773551"/>
          </a:xfrm>
          <a:prstGeom prst="rect">
            <a:avLst/>
          </a:prstGeom>
          <a:blipFill>
            <a:blip r:embed="rId4"/>
            <a:stretch>
              <a:fillRect/>
            </a:stretch>
          </a:blipFill>
          <a:ln>
            <a:solidFill>
              <a:srgbClr val="000000"/>
            </a:solidFill>
          </a:ln>
        </p:spPr>
      </p:sp>
      <p:graphicFrame>
        <p:nvGraphicFramePr>
          <p:cNvPr id="16" name="Diagram 15"/>
          <p:cNvGraphicFramePr/>
          <p:nvPr>
            <p:extLst>
              <p:ext uri="{D42A27DB-BD31-4B8C-83A1-F6EECF244321}">
                <p14:modId xmlns:p14="http://schemas.microsoft.com/office/powerpoint/2010/main" val="2117265935"/>
              </p:ext>
            </p:extLst>
          </p:nvPr>
        </p:nvGraphicFramePr>
        <p:xfrm>
          <a:off x="471234" y="2724630"/>
          <a:ext cx="4310127" cy="29880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939824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p:nvPr/>
        </p:nvSpPr>
        <p:spPr>
          <a:xfrm>
            <a:off x="252366" y="1380969"/>
            <a:ext cx="4920886" cy="2348857"/>
          </a:xfrm>
          <a:prstGeom prst="rect">
            <a:avLst/>
          </a:prstGeom>
          <a:noFill/>
          <a:ln>
            <a:noFill/>
          </a:ln>
        </p:spPr>
        <p:txBody>
          <a:bodyPr lIns="91425" tIns="91425" rIns="91425" bIns="91425" anchor="t" anchorCtr="0">
            <a:noAutofit/>
          </a:bodyPr>
          <a:lstStyle/>
          <a:p>
            <a:pPr marL="101600" marR="0" lvl="0" indent="0" algn="l" rtl="0">
              <a:lnSpc>
                <a:spcPct val="100000"/>
              </a:lnSpc>
              <a:spcBef>
                <a:spcPts val="2000"/>
              </a:spcBef>
              <a:spcAft>
                <a:spcPts val="0"/>
              </a:spcAft>
              <a:buClr>
                <a:srgbClr val="000000"/>
              </a:buClr>
              <a:buSzPct val="25000"/>
              <a:buFont typeface="Calibri"/>
              <a:buNone/>
            </a:pPr>
            <a:r>
              <a:rPr lang="en" sz="2000" b="1" i="1" u="sng" strike="noStrike" cap="none" baseline="0">
                <a:solidFill>
                  <a:schemeClr val="dk1"/>
                </a:solidFill>
                <a:latin typeface="Calibri"/>
                <a:ea typeface="Calibri"/>
                <a:cs typeface="Calibri"/>
                <a:sym typeface="Calibri"/>
                <a:rtl val="0"/>
              </a:rPr>
              <a:t>Sharing Benefits</a:t>
            </a:r>
          </a:p>
          <a:p>
            <a:pPr marL="685800" marR="0" lvl="1" indent="-393700" algn="l" rtl="0">
              <a:lnSpc>
                <a:spcPct val="100000"/>
              </a:lnSpc>
              <a:spcBef>
                <a:spcPts val="480"/>
              </a:spcBef>
              <a:spcAft>
                <a:spcPts val="0"/>
              </a:spcAft>
              <a:buClr>
                <a:srgbClr val="000000"/>
              </a:buClr>
              <a:buSzPct val="166666"/>
              <a:buFont typeface="Arial"/>
              <a:buChar char="•"/>
            </a:pPr>
            <a:r>
              <a:rPr lang="en" sz="2000" b="0" i="0" u="none" strike="noStrike" cap="none" baseline="0">
                <a:solidFill>
                  <a:schemeClr val="dk1"/>
                </a:solidFill>
                <a:latin typeface="Calibri"/>
                <a:ea typeface="Calibri"/>
                <a:cs typeface="Calibri"/>
                <a:sym typeface="Calibri"/>
                <a:rtl val="0"/>
              </a:rPr>
              <a:t>Brand awareness</a:t>
            </a:r>
          </a:p>
          <a:p>
            <a:pPr marL="685800" marR="0" lvl="1" indent="-393700" algn="l" rtl="0">
              <a:lnSpc>
                <a:spcPct val="100000"/>
              </a:lnSpc>
              <a:spcBef>
                <a:spcPts val="480"/>
              </a:spcBef>
              <a:spcAft>
                <a:spcPts val="0"/>
              </a:spcAft>
              <a:buClr>
                <a:srgbClr val="000000"/>
              </a:buClr>
              <a:buSzPct val="166666"/>
              <a:buFont typeface="Arial"/>
              <a:buChar char="•"/>
            </a:pPr>
            <a:r>
              <a:rPr lang="en" sz="2000" b="0" i="0" u="none" strike="noStrike" cap="none" baseline="0">
                <a:solidFill>
                  <a:schemeClr val="dk1"/>
                </a:solidFill>
                <a:latin typeface="Calibri"/>
                <a:ea typeface="Calibri"/>
                <a:cs typeface="Calibri"/>
                <a:sym typeface="Calibri"/>
                <a:rtl val="0"/>
              </a:rPr>
              <a:t>New visibility</a:t>
            </a:r>
          </a:p>
          <a:p>
            <a:endParaRPr lang="en" sz="2000" b="0" i="0" u="none" strike="noStrike" cap="none" baseline="0">
              <a:solidFill>
                <a:schemeClr val="dk1"/>
              </a:solidFill>
              <a:latin typeface="Calibri"/>
              <a:ea typeface="Calibri"/>
              <a:cs typeface="Calibri"/>
              <a:sym typeface="Calibri"/>
              <a:rtl val="0"/>
            </a:endParaRPr>
          </a:p>
        </p:txBody>
      </p:sp>
      <p:sp>
        <p:nvSpPr>
          <p:cNvPr id="258" name="Shape 258"/>
          <p:cNvSpPr/>
          <p:nvPr/>
        </p:nvSpPr>
        <p:spPr>
          <a:xfrm>
            <a:off x="5454021" y="195726"/>
            <a:ext cx="3300358" cy="1773551"/>
          </a:xfrm>
          <a:prstGeom prst="rect">
            <a:avLst/>
          </a:prstGeom>
          <a:blipFill>
            <a:blip r:embed="rId3"/>
            <a:stretch>
              <a:fillRect/>
            </a:stretch>
          </a:blipFill>
          <a:ln>
            <a:solidFill>
              <a:srgbClr val="000000"/>
            </a:solidFill>
          </a:ln>
        </p:spPr>
      </p:sp>
      <p:sp>
        <p:nvSpPr>
          <p:cNvPr id="259" name="Shape 259"/>
          <p:cNvSpPr txBox="1">
            <a:spLocks noGrp="1"/>
          </p:cNvSpPr>
          <p:nvPr>
            <p:ph type="title"/>
          </p:nvPr>
        </p:nvSpPr>
        <p:spPr>
          <a:xfrm>
            <a:off x="0" y="195726"/>
            <a:ext cx="5454022" cy="1185243"/>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Calibri"/>
              <a:buNone/>
            </a:pPr>
            <a:r>
              <a:rPr lang="en" sz="3800" b="1" i="0" u="none" strike="noStrike" cap="none" baseline="0">
                <a:solidFill>
                  <a:schemeClr val="dk1"/>
                </a:solidFill>
                <a:latin typeface="Calibri"/>
                <a:ea typeface="Calibri"/>
                <a:cs typeface="Calibri"/>
                <a:sym typeface="Calibri"/>
              </a:rPr>
              <a:t>2. Customer Interaction Spaces</a:t>
            </a:r>
          </a:p>
        </p:txBody>
      </p:sp>
      <p:sp>
        <p:nvSpPr>
          <p:cNvPr id="261" name="Shape 261"/>
          <p:cNvSpPr/>
          <p:nvPr/>
        </p:nvSpPr>
        <p:spPr>
          <a:xfrm>
            <a:off x="211962" y="3383032"/>
            <a:ext cx="5005251" cy="3186549"/>
          </a:xfrm>
          <a:prstGeom prst="rect">
            <a:avLst/>
          </a:prstGeom>
          <a:blipFill>
            <a:blip r:embed="rId4"/>
            <a:stretch>
              <a:fillRect/>
            </a:stretch>
          </a:blipFill>
        </p:spPr>
      </p:sp>
      <p:sp>
        <p:nvSpPr>
          <p:cNvPr id="262" name="Shape 262"/>
          <p:cNvSpPr txBox="1"/>
          <p:nvPr/>
        </p:nvSpPr>
        <p:spPr>
          <a:xfrm>
            <a:off x="4463735" y="5343817"/>
            <a:ext cx="1506956" cy="461664"/>
          </a:xfrm>
          <a:prstGeom prst="rect">
            <a:avLst/>
          </a:prstGeom>
          <a:solidFill>
            <a:schemeClr val="lt1"/>
          </a:solidFill>
          <a:ln w="9525" cap="flat">
            <a:solidFill>
              <a:schemeClr val="accent6"/>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2400" b="0" i="0" u="none" strike="noStrike" cap="none" baseline="0">
                <a:solidFill>
                  <a:schemeClr val="dk1"/>
                </a:solidFill>
                <a:latin typeface="Arial"/>
                <a:ea typeface="Arial"/>
                <a:cs typeface="Arial"/>
                <a:sym typeface="Arial"/>
                <a:rtl val="0"/>
              </a:rPr>
              <a:t>Sharing</a:t>
            </a:r>
          </a:p>
        </p:txBody>
      </p:sp>
      <p:sp>
        <p:nvSpPr>
          <p:cNvPr id="263" name="Shape 263"/>
          <p:cNvSpPr/>
          <p:nvPr/>
        </p:nvSpPr>
        <p:spPr>
          <a:xfrm>
            <a:off x="5492046" y="1992124"/>
            <a:ext cx="3278830" cy="1860623"/>
          </a:xfrm>
          <a:prstGeom prst="rect">
            <a:avLst/>
          </a:prstGeom>
          <a:blipFill>
            <a:blip r:embed="rId5"/>
            <a:stretch>
              <a:fillRect/>
            </a:stretch>
          </a:blipFill>
          <a:ln>
            <a:solidFill>
              <a:srgbClr val="000000"/>
            </a:solidFill>
          </a:ln>
        </p:spPr>
      </p:sp>
      <p:sp>
        <p:nvSpPr>
          <p:cNvPr id="9" name="Shape 123"/>
          <p:cNvSpPr/>
          <p:nvPr/>
        </p:nvSpPr>
        <p:spPr>
          <a:xfrm>
            <a:off x="6585747" y="4644172"/>
            <a:ext cx="1991437" cy="1925409"/>
          </a:xfrm>
          <a:prstGeom prst="rect">
            <a:avLst/>
          </a:prstGeom>
          <a:blipFill>
            <a:blip r:embed="rId6"/>
            <a:stretch>
              <a:fillRect/>
            </a:stretch>
          </a:blipFill>
        </p:spPr>
      </p:sp>
      <p:pic>
        <p:nvPicPr>
          <p:cNvPr id="2" name="Picture 1"/>
          <p:cNvPicPr>
            <a:picLocks noChangeAspect="1"/>
          </p:cNvPicPr>
          <p:nvPr/>
        </p:nvPicPr>
        <p:blipFill>
          <a:blip r:embed="rId7"/>
          <a:stretch>
            <a:fillRect/>
          </a:stretch>
        </p:blipFill>
        <p:spPr>
          <a:xfrm>
            <a:off x="1587500" y="4389031"/>
            <a:ext cx="838200" cy="398869"/>
          </a:xfrm>
          <a:prstGeom prst="rect">
            <a:avLst/>
          </a:prstGeom>
        </p:spPr>
      </p:pic>
    </p:spTree>
    <p:extLst>
      <p:ext uri="{BB962C8B-B14F-4D97-AF65-F5344CB8AC3E}">
        <p14:creationId xmlns:p14="http://schemas.microsoft.com/office/powerpoint/2010/main" val="33681714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p:nvPr/>
        </p:nvSpPr>
        <p:spPr>
          <a:xfrm>
            <a:off x="252366" y="1144204"/>
            <a:ext cx="4333087" cy="2348857"/>
          </a:xfrm>
          <a:prstGeom prst="rect">
            <a:avLst/>
          </a:prstGeom>
          <a:noFill/>
          <a:ln>
            <a:noFill/>
          </a:ln>
        </p:spPr>
        <p:txBody>
          <a:bodyPr lIns="91425" tIns="91425" rIns="91425" bIns="91425" anchor="t" anchorCtr="0">
            <a:noAutofit/>
          </a:bodyPr>
          <a:lstStyle/>
          <a:p>
            <a:pPr marL="101600" marR="0" lvl="0" indent="0" algn="l" rtl="0">
              <a:lnSpc>
                <a:spcPct val="100000"/>
              </a:lnSpc>
              <a:spcBef>
                <a:spcPts val="2000"/>
              </a:spcBef>
              <a:spcAft>
                <a:spcPts val="0"/>
              </a:spcAft>
              <a:buClr>
                <a:srgbClr val="000000"/>
              </a:buClr>
              <a:buSzPct val="25000"/>
              <a:buFont typeface="Calibri"/>
              <a:buNone/>
            </a:pPr>
            <a:r>
              <a:rPr lang="en" sz="2000" b="1" i="1" u="sng" strike="noStrike" cap="none" baseline="0" dirty="0">
                <a:solidFill>
                  <a:schemeClr val="dk1"/>
                </a:solidFill>
                <a:latin typeface="Calibri"/>
                <a:ea typeface="Calibri"/>
                <a:cs typeface="Calibri"/>
                <a:sym typeface="Calibri"/>
                <a:rtl val="0"/>
              </a:rPr>
              <a:t>Ratings and Reviews </a:t>
            </a:r>
            <a:r>
              <a:rPr lang="en" sz="2000" b="1" i="1" u="sng" strike="noStrike" cap="none" baseline="0" dirty="0" smtClean="0">
                <a:solidFill>
                  <a:schemeClr val="dk1"/>
                </a:solidFill>
                <a:latin typeface="Calibri"/>
                <a:ea typeface="Calibri"/>
                <a:cs typeface="Calibri"/>
                <a:sym typeface="Calibri"/>
                <a:rtl val="0"/>
              </a:rPr>
              <a:t>Benefits</a:t>
            </a:r>
            <a:endParaRPr lang="en" sz="2000" b="1" i="1" u="sng" strike="noStrike" cap="none" baseline="0" dirty="0">
              <a:solidFill>
                <a:schemeClr val="dk1"/>
              </a:solidFill>
              <a:latin typeface="Calibri"/>
              <a:ea typeface="Calibri"/>
              <a:cs typeface="Calibri"/>
              <a:sym typeface="Calibri"/>
              <a:rtl val="0"/>
            </a:endParaRPr>
          </a:p>
          <a:p>
            <a:pPr marL="685800" marR="0" lvl="1" indent="-393700" algn="l" rtl="0">
              <a:lnSpc>
                <a:spcPct val="100000"/>
              </a:lnSpc>
              <a:spcBef>
                <a:spcPts val="480"/>
              </a:spcBef>
              <a:spcAft>
                <a:spcPts val="0"/>
              </a:spcAft>
              <a:buClr>
                <a:srgbClr val="000000"/>
              </a:buClr>
              <a:buSzPct val="166666"/>
              <a:buFont typeface="Arial"/>
              <a:buChar char="•"/>
            </a:pPr>
            <a:r>
              <a:rPr lang="en" sz="2000" b="0" i="0" u="none" strike="noStrike" cap="none" baseline="0" dirty="0">
                <a:solidFill>
                  <a:srgbClr val="000000"/>
                </a:solidFill>
                <a:latin typeface="Calibri"/>
                <a:ea typeface="Calibri"/>
                <a:cs typeface="Calibri"/>
                <a:sym typeface="Calibri"/>
                <a:rtl val="0"/>
              </a:rPr>
              <a:t>Increases Social Activity</a:t>
            </a:r>
          </a:p>
          <a:p>
            <a:pPr marL="685800" marR="0" lvl="1" indent="-393700" algn="l" rtl="0">
              <a:lnSpc>
                <a:spcPct val="100000"/>
              </a:lnSpc>
              <a:spcBef>
                <a:spcPts val="480"/>
              </a:spcBef>
              <a:spcAft>
                <a:spcPts val="0"/>
              </a:spcAft>
              <a:buClr>
                <a:srgbClr val="000000"/>
              </a:buClr>
              <a:buSzPct val="166666"/>
              <a:buFont typeface="Arial"/>
              <a:buChar char="•"/>
            </a:pPr>
            <a:r>
              <a:rPr lang="en" sz="2000" b="0" i="0" u="none" strike="noStrike" cap="none" baseline="0" dirty="0">
                <a:solidFill>
                  <a:srgbClr val="000000"/>
                </a:solidFill>
                <a:latin typeface="Calibri"/>
                <a:ea typeface="Calibri"/>
                <a:cs typeface="Calibri"/>
                <a:sym typeface="Calibri"/>
                <a:rtl val="0"/>
              </a:rPr>
              <a:t>Determines influencers</a:t>
            </a:r>
          </a:p>
          <a:p>
            <a:pPr marL="685800" marR="0" lvl="1" indent="-393700" algn="l" rtl="0">
              <a:lnSpc>
                <a:spcPct val="100000"/>
              </a:lnSpc>
              <a:spcBef>
                <a:spcPts val="480"/>
              </a:spcBef>
              <a:spcAft>
                <a:spcPts val="0"/>
              </a:spcAft>
              <a:buClr>
                <a:srgbClr val="000000"/>
              </a:buClr>
              <a:buSzPct val="166666"/>
              <a:buFont typeface="Arial"/>
              <a:buChar char="•"/>
            </a:pPr>
            <a:r>
              <a:rPr lang="en" sz="2000" b="0" i="0" u="none" strike="noStrike" cap="none" baseline="0" dirty="0">
                <a:solidFill>
                  <a:srgbClr val="000000"/>
                </a:solidFill>
                <a:latin typeface="Calibri"/>
                <a:ea typeface="Calibri"/>
                <a:cs typeface="Calibri"/>
                <a:sym typeface="Calibri"/>
                <a:rtl val="0"/>
              </a:rPr>
              <a:t>Influencers will bring new customers</a:t>
            </a:r>
          </a:p>
          <a:p>
            <a:pPr marL="685800" marR="0" lvl="1" indent="-393700" algn="l" rtl="0">
              <a:lnSpc>
                <a:spcPct val="100000"/>
              </a:lnSpc>
              <a:spcBef>
                <a:spcPts val="480"/>
              </a:spcBef>
              <a:spcAft>
                <a:spcPts val="0"/>
              </a:spcAft>
              <a:buClr>
                <a:srgbClr val="000000"/>
              </a:buClr>
              <a:buSzPct val="166666"/>
              <a:buFont typeface="Arial"/>
              <a:buChar char="•"/>
            </a:pPr>
            <a:r>
              <a:rPr lang="en" sz="2000" b="0" i="0" u="none" strike="noStrike" cap="none" baseline="0" dirty="0">
                <a:solidFill>
                  <a:srgbClr val="000000"/>
                </a:solidFill>
                <a:latin typeface="Calibri"/>
                <a:ea typeface="Calibri"/>
                <a:cs typeface="Calibri"/>
                <a:sym typeface="Calibri"/>
                <a:rtl val="0"/>
              </a:rPr>
              <a:t>Fosters constant interaction with Muvarde</a:t>
            </a:r>
          </a:p>
          <a:p>
            <a:endParaRPr lang="en" sz="2000" b="0" i="0" u="none" strike="noStrike" cap="none" baseline="0" dirty="0">
              <a:solidFill>
                <a:srgbClr val="000000"/>
              </a:solidFill>
              <a:latin typeface="Calibri"/>
              <a:ea typeface="Calibri"/>
              <a:cs typeface="Calibri"/>
              <a:sym typeface="Calibri"/>
              <a:rtl val="0"/>
            </a:endParaRPr>
          </a:p>
        </p:txBody>
      </p:sp>
      <p:sp>
        <p:nvSpPr>
          <p:cNvPr id="294" name="Shape 294"/>
          <p:cNvSpPr/>
          <p:nvPr/>
        </p:nvSpPr>
        <p:spPr>
          <a:xfrm>
            <a:off x="5454021" y="195726"/>
            <a:ext cx="3300358" cy="1773551"/>
          </a:xfrm>
          <a:prstGeom prst="rect">
            <a:avLst/>
          </a:prstGeom>
          <a:blipFill>
            <a:blip r:embed="rId3"/>
            <a:stretch>
              <a:fillRect/>
            </a:stretch>
          </a:blipFill>
          <a:ln>
            <a:solidFill>
              <a:srgbClr val="000000"/>
            </a:solidFill>
          </a:ln>
        </p:spPr>
      </p:sp>
      <p:sp>
        <p:nvSpPr>
          <p:cNvPr id="295" name="Shape 295"/>
          <p:cNvSpPr txBox="1">
            <a:spLocks noGrp="1"/>
          </p:cNvSpPr>
          <p:nvPr>
            <p:ph type="title"/>
          </p:nvPr>
        </p:nvSpPr>
        <p:spPr>
          <a:xfrm>
            <a:off x="0" y="260297"/>
            <a:ext cx="5454022" cy="665223"/>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Calibri"/>
              <a:buNone/>
            </a:pPr>
            <a:r>
              <a:rPr lang="en-US" sz="3800" b="1" dirty="0"/>
              <a:t>3</a:t>
            </a:r>
            <a:r>
              <a:rPr lang="en" sz="3800" b="1" i="0" u="none" strike="noStrike" cap="none" baseline="0" dirty="0" smtClean="0">
                <a:solidFill>
                  <a:schemeClr val="dk1"/>
                </a:solidFill>
                <a:latin typeface="Calibri"/>
                <a:ea typeface="Calibri"/>
                <a:cs typeface="Calibri"/>
                <a:sym typeface="Calibri"/>
              </a:rPr>
              <a:t>. </a:t>
            </a:r>
            <a:r>
              <a:rPr lang="en" sz="3800" b="1" i="0" u="none" strike="noStrike" cap="none" baseline="0" dirty="0">
                <a:solidFill>
                  <a:schemeClr val="dk1"/>
                </a:solidFill>
                <a:latin typeface="Calibri"/>
                <a:ea typeface="Calibri"/>
                <a:cs typeface="Calibri"/>
                <a:sym typeface="Calibri"/>
              </a:rPr>
              <a:t>Gamification</a:t>
            </a:r>
          </a:p>
        </p:txBody>
      </p:sp>
      <p:sp>
        <p:nvSpPr>
          <p:cNvPr id="296" name="Shape 296"/>
          <p:cNvSpPr/>
          <p:nvPr/>
        </p:nvSpPr>
        <p:spPr>
          <a:xfrm>
            <a:off x="5515879" y="4188533"/>
            <a:ext cx="3238500" cy="2514600"/>
          </a:xfrm>
          <a:prstGeom prst="rect">
            <a:avLst/>
          </a:prstGeom>
          <a:blipFill>
            <a:blip r:embed="rId4"/>
            <a:stretch>
              <a:fillRect/>
            </a:stretch>
          </a:blipFill>
        </p:spPr>
      </p:sp>
      <p:sp>
        <p:nvSpPr>
          <p:cNvPr id="297" name="Shape 297"/>
          <p:cNvSpPr/>
          <p:nvPr/>
        </p:nvSpPr>
        <p:spPr>
          <a:xfrm>
            <a:off x="640722" y="3731332"/>
            <a:ext cx="3319179" cy="3126668"/>
          </a:xfrm>
          <a:prstGeom prst="rect">
            <a:avLst/>
          </a:prstGeom>
          <a:blipFill>
            <a:blip r:embed="rId5"/>
            <a:stretch>
              <a:fillRect/>
            </a:stretch>
          </a:blipFill>
        </p:spPr>
      </p:sp>
      <p:pic>
        <p:nvPicPr>
          <p:cNvPr id="3" name="Picture 2"/>
          <p:cNvPicPr>
            <a:picLocks noChangeAspect="1"/>
          </p:cNvPicPr>
          <p:nvPr/>
        </p:nvPicPr>
        <p:blipFill>
          <a:blip r:embed="rId6"/>
          <a:stretch>
            <a:fillRect/>
          </a:stretch>
        </p:blipFill>
        <p:spPr>
          <a:xfrm>
            <a:off x="5454022" y="1979471"/>
            <a:ext cx="3300357" cy="1485161"/>
          </a:xfrm>
          <a:prstGeom prst="rect">
            <a:avLst/>
          </a:prstGeom>
          <a:ln>
            <a:solidFill>
              <a:srgbClr val="000000"/>
            </a:solidFill>
          </a:ln>
        </p:spPr>
      </p:pic>
      <p:sp>
        <p:nvSpPr>
          <p:cNvPr id="4" name="Right Arrow 3"/>
          <p:cNvSpPr/>
          <p:nvPr/>
        </p:nvSpPr>
        <p:spPr>
          <a:xfrm>
            <a:off x="4406900" y="5143500"/>
            <a:ext cx="1435100" cy="9017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5031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0" y="322857"/>
            <a:ext cx="5275879" cy="774853"/>
          </a:xfrm>
          <a:prstGeom prst="rect">
            <a:avLst/>
          </a:prstGeom>
          <a:noFill/>
          <a:ln>
            <a:noFill/>
          </a:ln>
        </p:spPr>
        <p:txBody>
          <a:bodyPr lIns="91425" tIns="45700" rIns="91425" bIns="45700" anchor="b" anchorCtr="0">
            <a:noAutofit/>
          </a:bodyPr>
          <a:lstStyle/>
          <a:p>
            <a:pPr marL="0" marR="0" lvl="0" indent="0" algn="ctr" rtl="0">
              <a:spcBef>
                <a:spcPts val="0"/>
              </a:spcBef>
              <a:buClr>
                <a:schemeClr val="accent1"/>
              </a:buClr>
              <a:buSzPct val="25000"/>
              <a:buFont typeface="Calibri"/>
              <a:buNone/>
            </a:pPr>
            <a:r>
              <a:rPr lang="en-US" sz="3800" b="1"/>
              <a:t>4</a:t>
            </a:r>
            <a:r>
              <a:rPr lang="en" sz="3800" b="1" i="0" u="none" strike="noStrike" cap="none" baseline="0" smtClean="0">
                <a:solidFill>
                  <a:schemeClr val="dk1"/>
                </a:solidFill>
                <a:latin typeface="Calibri"/>
                <a:ea typeface="Calibri"/>
                <a:cs typeface="Calibri"/>
                <a:sym typeface="Calibri"/>
              </a:rPr>
              <a:t>. </a:t>
            </a:r>
            <a:r>
              <a:rPr lang="en" sz="3800" b="1" i="0" u="none" strike="noStrike" cap="none" baseline="0" dirty="0">
                <a:solidFill>
                  <a:schemeClr val="dk1"/>
                </a:solidFill>
                <a:latin typeface="Calibri"/>
                <a:ea typeface="Calibri"/>
                <a:cs typeface="Calibri"/>
                <a:sym typeface="Calibri"/>
              </a:rPr>
              <a:t>One Platform</a:t>
            </a:r>
          </a:p>
        </p:txBody>
      </p:sp>
      <p:sp>
        <p:nvSpPr>
          <p:cNvPr id="281" name="Shape 281"/>
          <p:cNvSpPr/>
          <p:nvPr/>
        </p:nvSpPr>
        <p:spPr>
          <a:xfrm>
            <a:off x="5454021" y="195726"/>
            <a:ext cx="3300358" cy="1773551"/>
          </a:xfrm>
          <a:prstGeom prst="rect">
            <a:avLst/>
          </a:prstGeom>
          <a:blipFill>
            <a:blip r:embed="rId3"/>
            <a:stretch>
              <a:fillRect/>
            </a:stretch>
          </a:blipFill>
          <a:ln>
            <a:solidFill>
              <a:srgbClr val="000000"/>
            </a:solidFill>
          </a:ln>
        </p:spPr>
      </p:sp>
      <p:sp>
        <p:nvSpPr>
          <p:cNvPr id="282" name="Shape 282"/>
          <p:cNvSpPr/>
          <p:nvPr/>
        </p:nvSpPr>
        <p:spPr>
          <a:xfrm>
            <a:off x="2238908" y="3005175"/>
            <a:ext cx="6667697" cy="3725631"/>
          </a:xfrm>
          <a:prstGeom prst="rect">
            <a:avLst/>
          </a:prstGeom>
          <a:blipFill>
            <a:blip r:embed="rId4"/>
            <a:stretch>
              <a:fillRect/>
            </a:stretch>
          </a:blipFill>
        </p:spPr>
      </p:sp>
      <p:sp>
        <p:nvSpPr>
          <p:cNvPr id="283" name="Shape 283"/>
          <p:cNvSpPr txBox="1">
            <a:spLocks noGrp="1"/>
          </p:cNvSpPr>
          <p:nvPr>
            <p:ph type="body" idx="1"/>
          </p:nvPr>
        </p:nvSpPr>
        <p:spPr>
          <a:xfrm>
            <a:off x="252366" y="1380969"/>
            <a:ext cx="4268453" cy="2348857"/>
          </a:xfrm>
          <a:prstGeom prst="rect">
            <a:avLst/>
          </a:prstGeom>
          <a:noFill/>
          <a:ln>
            <a:noFill/>
          </a:ln>
        </p:spPr>
        <p:txBody>
          <a:bodyPr lIns="91425" tIns="91425" rIns="91425" bIns="91425" anchor="t" anchorCtr="0">
            <a:noAutofit/>
          </a:bodyPr>
          <a:lstStyle/>
          <a:p>
            <a:pPr marL="101600" marR="0" lvl="0" indent="0" algn="l" rtl="0">
              <a:spcBef>
                <a:spcPts val="2000"/>
              </a:spcBef>
              <a:buClr>
                <a:srgbClr val="000000"/>
              </a:buClr>
              <a:buSzPct val="25000"/>
              <a:buFont typeface="Calibri"/>
              <a:buNone/>
            </a:pPr>
            <a:r>
              <a:rPr lang="en" sz="2000" b="1" i="1" u="sng" strike="noStrike" cap="none" baseline="0" dirty="0" smtClean="0">
                <a:solidFill>
                  <a:schemeClr val="dk1"/>
                </a:solidFill>
                <a:latin typeface="Calibri"/>
                <a:ea typeface="Calibri"/>
                <a:cs typeface="Calibri"/>
                <a:sym typeface="Calibri"/>
              </a:rPr>
              <a:t>Benefits</a:t>
            </a:r>
            <a:endParaRPr lang="en" sz="2000" b="1" i="1" u="sng" strike="noStrike" cap="none" baseline="0" dirty="0">
              <a:solidFill>
                <a:schemeClr val="dk1"/>
              </a:solidFill>
              <a:latin typeface="Calibri"/>
              <a:ea typeface="Calibri"/>
              <a:cs typeface="Calibri"/>
              <a:sym typeface="Calibri"/>
            </a:endParaRPr>
          </a:p>
          <a:p>
            <a:pPr marL="685800" marR="0" lvl="1" indent="-393700" algn="l" rtl="0">
              <a:spcBef>
                <a:spcPts val="480"/>
              </a:spcBef>
              <a:buClr>
                <a:srgbClr val="000000"/>
              </a:buClr>
              <a:buSzPct val="166666"/>
              <a:buFont typeface="Arial"/>
              <a:buChar char="•"/>
            </a:pPr>
            <a:r>
              <a:rPr lang="en" sz="2000" b="0" i="0" u="none" strike="noStrike" cap="none" baseline="0" dirty="0">
                <a:solidFill>
                  <a:schemeClr val="dk1"/>
                </a:solidFill>
                <a:latin typeface="Calibri"/>
                <a:ea typeface="Calibri"/>
                <a:cs typeface="Calibri"/>
                <a:sym typeface="Calibri"/>
              </a:rPr>
              <a:t>Brings user to Muvarde website</a:t>
            </a:r>
          </a:p>
          <a:p>
            <a:pPr marL="685800" marR="0" lvl="1" indent="-393700" algn="l" rtl="0">
              <a:spcBef>
                <a:spcPts val="480"/>
              </a:spcBef>
              <a:buClr>
                <a:srgbClr val="000000"/>
              </a:buClr>
              <a:buSzPct val="166666"/>
              <a:buFont typeface="Arial"/>
              <a:buChar char="•"/>
            </a:pPr>
            <a:r>
              <a:rPr lang="en" sz="2000" b="0" i="0" u="none" strike="noStrike" cap="none" baseline="0" dirty="0">
                <a:solidFill>
                  <a:schemeClr val="dk1"/>
                </a:solidFill>
                <a:latin typeface="Calibri"/>
                <a:ea typeface="Calibri"/>
                <a:cs typeface="Calibri"/>
                <a:sym typeface="Calibri"/>
              </a:rPr>
              <a:t>Ensures that current customers can see new products</a:t>
            </a:r>
          </a:p>
        </p:txBody>
      </p:sp>
      <p:sp>
        <p:nvSpPr>
          <p:cNvPr id="284" name="Shape 284"/>
          <p:cNvSpPr/>
          <p:nvPr/>
        </p:nvSpPr>
        <p:spPr>
          <a:xfrm>
            <a:off x="4011696" y="3005175"/>
            <a:ext cx="1264182" cy="2576601"/>
          </a:xfrm>
          <a:prstGeom prst="rect">
            <a:avLst/>
          </a:prstGeom>
          <a:blipFill>
            <a:blip r:embed="rId5"/>
            <a:stretch>
              <a:fillRect/>
            </a:stretch>
          </a:blipFill>
        </p:spPr>
      </p:sp>
      <p:sp>
        <p:nvSpPr>
          <p:cNvPr id="285" name="Shape 285"/>
          <p:cNvSpPr/>
          <p:nvPr/>
        </p:nvSpPr>
        <p:spPr>
          <a:xfrm>
            <a:off x="4011696" y="2989872"/>
            <a:ext cx="1264182" cy="558800"/>
          </a:xfrm>
          <a:prstGeom prst="rect">
            <a:avLst/>
          </a:prstGeom>
          <a:blipFill>
            <a:blip r:embed="rId6"/>
            <a:stretch>
              <a:fillRect/>
            </a:stretch>
          </a:blipFill>
        </p:spPr>
      </p:sp>
      <p:sp>
        <p:nvSpPr>
          <p:cNvPr id="286" name="Shape 286"/>
          <p:cNvSpPr/>
          <p:nvPr/>
        </p:nvSpPr>
        <p:spPr>
          <a:xfrm>
            <a:off x="7163178" y="2090408"/>
            <a:ext cx="1786484" cy="1786484"/>
          </a:xfrm>
          <a:prstGeom prst="rect">
            <a:avLst/>
          </a:prstGeom>
          <a:blipFill>
            <a:blip r:embed="rId7"/>
            <a:stretch>
              <a:fillRect/>
            </a:stretch>
          </a:blipFill>
        </p:spPr>
      </p:sp>
      <p:sp>
        <p:nvSpPr>
          <p:cNvPr id="287" name="Shape 287"/>
          <p:cNvSpPr/>
          <p:nvPr/>
        </p:nvSpPr>
        <p:spPr>
          <a:xfrm>
            <a:off x="1574970" y="5846496"/>
            <a:ext cx="2149364" cy="884309"/>
          </a:xfrm>
          <a:prstGeom prst="rect">
            <a:avLst/>
          </a:prstGeom>
          <a:blipFill>
            <a:blip r:embed="rId8"/>
            <a:stretch>
              <a:fillRect/>
            </a:stretch>
          </a:blipFill>
        </p:spPr>
      </p:sp>
      <p:sp>
        <p:nvSpPr>
          <p:cNvPr id="288" name="Shape 288"/>
          <p:cNvSpPr/>
          <p:nvPr/>
        </p:nvSpPr>
        <p:spPr>
          <a:xfrm>
            <a:off x="1702528" y="2941118"/>
            <a:ext cx="1072760" cy="715172"/>
          </a:xfrm>
          <a:prstGeom prst="rect">
            <a:avLst/>
          </a:prstGeom>
          <a:blipFill>
            <a:blip r:embed="rId9"/>
            <a:stretch>
              <a:fillRect/>
            </a:stretch>
          </a:blipFill>
        </p:spPr>
      </p:sp>
    </p:spTree>
    <p:extLst>
      <p:ext uri="{BB962C8B-B14F-4D97-AF65-F5344CB8AC3E}">
        <p14:creationId xmlns:p14="http://schemas.microsoft.com/office/powerpoint/2010/main" val="4388311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a:themeElements>
    <a:clrScheme name="Apothecary">
      <a:dk1>
        <a:srgbClr val="000000"/>
      </a:dk1>
      <a:lt1>
        <a:srgbClr val="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2015</TotalTime>
  <Words>3748</Words>
  <Application>Microsoft Macintosh PowerPoint</Application>
  <PresentationFormat>On-screen Show (4:3)</PresentationFormat>
  <Paragraphs>305</Paragraphs>
  <Slides>21</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
      <vt:lpstr>Microsoft Excel Sheet</vt:lpstr>
      <vt:lpstr>Muvarde Technology Plan</vt:lpstr>
      <vt:lpstr>Why ?</vt:lpstr>
      <vt:lpstr>Objectives</vt:lpstr>
      <vt:lpstr>Social Media On-Site Recommendations</vt:lpstr>
      <vt:lpstr>1. Identity Management</vt:lpstr>
      <vt:lpstr>2. Customer Interaction Spaces</vt:lpstr>
      <vt:lpstr>2. Customer Interaction Spaces</vt:lpstr>
      <vt:lpstr>3. Gamification</vt:lpstr>
      <vt:lpstr>4. One Platform</vt:lpstr>
      <vt:lpstr>PowerPoint Presentation</vt:lpstr>
      <vt:lpstr>Website Recommendations</vt:lpstr>
      <vt:lpstr>Muvarde Fashion Combinations</vt:lpstr>
      <vt:lpstr>Fashionably Relevant</vt:lpstr>
      <vt:lpstr>PowerPoint Presentation</vt:lpstr>
      <vt:lpstr>Shopping Cart</vt:lpstr>
      <vt:lpstr>Mobile compatible website</vt:lpstr>
      <vt:lpstr>Recommendation Prioritization Scores </vt:lpstr>
      <vt:lpstr>Social Media Metrics</vt:lpstr>
      <vt:lpstr>Social Media ROI Metrics</vt:lpstr>
      <vt:lpstr>PowerPoint Presentation</vt:lpstr>
      <vt:lpstr>Thank you Muvarde Always Relevant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Muvarde Technology Plan</dc:title>
  <cp:lastModifiedBy>Andrea Echavarria</cp:lastModifiedBy>
  <cp:revision>270</cp:revision>
  <dcterms:modified xsi:type="dcterms:W3CDTF">2013-05-01T15:23:24Z</dcterms:modified>
</cp:coreProperties>
</file>